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notesMasterIdLst>
    <p:notesMasterId r:id="rId29"/>
  </p:notesMasterIdLst>
  <p:sldIdLst>
    <p:sldId id="256" r:id="rId2"/>
    <p:sldId id="279" r:id="rId3"/>
    <p:sldId id="315" r:id="rId4"/>
    <p:sldId id="319" r:id="rId5"/>
    <p:sldId id="285" r:id="rId6"/>
    <p:sldId id="281" r:id="rId7"/>
    <p:sldId id="282" r:id="rId8"/>
    <p:sldId id="297" r:id="rId9"/>
    <p:sldId id="283" r:id="rId10"/>
    <p:sldId id="284" r:id="rId11"/>
    <p:sldId id="317" r:id="rId12"/>
    <p:sldId id="316" r:id="rId13"/>
    <p:sldId id="354" r:id="rId14"/>
    <p:sldId id="355" r:id="rId15"/>
    <p:sldId id="286" r:id="rId16"/>
    <p:sldId id="298" r:id="rId17"/>
    <p:sldId id="287" r:id="rId18"/>
    <p:sldId id="288" r:id="rId19"/>
    <p:sldId id="289" r:id="rId20"/>
    <p:sldId id="290" r:id="rId21"/>
    <p:sldId id="291" r:id="rId22"/>
    <p:sldId id="292" r:id="rId23"/>
    <p:sldId id="293" r:id="rId24"/>
    <p:sldId id="294" r:id="rId25"/>
    <p:sldId id="318" r:id="rId26"/>
    <p:sldId id="295" r:id="rId27"/>
    <p:sldId id="296"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94" autoAdjust="0"/>
    <p:restoredTop sz="94660"/>
  </p:normalViewPr>
  <p:slideViewPr>
    <p:cSldViewPr snapToGrid="0">
      <p:cViewPr varScale="1">
        <p:scale>
          <a:sx n="110" d="100"/>
          <a:sy n="110" d="100"/>
        </p:scale>
        <p:origin x="1368" y="8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C11C56-B7A8-4875-8094-54FDADDBD5E3}"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DF77EA10-B11F-45D3-93D9-86CCFE116774}">
      <dgm:prSet/>
      <dgm:spPr/>
      <dgm:t>
        <a:bodyPr/>
        <a:lstStyle/>
        <a:p>
          <a:r>
            <a:rPr lang="en-US"/>
            <a:t>Raster Processing</a:t>
          </a:r>
        </a:p>
      </dgm:t>
    </dgm:pt>
    <dgm:pt modelId="{372B75E5-04FC-45AF-BFFD-1365F6BD9398}" type="parTrans" cxnId="{C9A97BBA-0581-4468-9A3A-E651CBD1C547}">
      <dgm:prSet/>
      <dgm:spPr/>
      <dgm:t>
        <a:bodyPr/>
        <a:lstStyle/>
        <a:p>
          <a:endParaRPr lang="en-US"/>
        </a:p>
      </dgm:t>
    </dgm:pt>
    <dgm:pt modelId="{B0C7FA47-FC40-432A-8DA2-10F929192916}" type="sibTrans" cxnId="{C9A97BBA-0581-4468-9A3A-E651CBD1C547}">
      <dgm:prSet/>
      <dgm:spPr/>
      <dgm:t>
        <a:bodyPr/>
        <a:lstStyle/>
        <a:p>
          <a:endParaRPr lang="en-US"/>
        </a:p>
      </dgm:t>
    </dgm:pt>
    <dgm:pt modelId="{69B0BBF0-50BE-4039-8DF1-CB6E1ED708E0}">
      <dgm:prSet/>
      <dgm:spPr/>
      <dgm:t>
        <a:bodyPr/>
        <a:lstStyle/>
        <a:p>
          <a:r>
            <a:rPr lang="en-US"/>
            <a:t>Raster output</a:t>
          </a:r>
        </a:p>
      </dgm:t>
    </dgm:pt>
    <dgm:pt modelId="{7D66701F-DD26-477A-8CCD-FE5A544A7137}" type="parTrans" cxnId="{9D1E3122-1DCF-4A57-A703-CE7D5DBE8B84}">
      <dgm:prSet/>
      <dgm:spPr/>
      <dgm:t>
        <a:bodyPr/>
        <a:lstStyle/>
        <a:p>
          <a:endParaRPr lang="en-US"/>
        </a:p>
      </dgm:t>
    </dgm:pt>
    <dgm:pt modelId="{C2BEB767-D05F-4F87-85A1-3C067CEE0C26}" type="sibTrans" cxnId="{9D1E3122-1DCF-4A57-A703-CE7D5DBE8B84}">
      <dgm:prSet/>
      <dgm:spPr/>
      <dgm:t>
        <a:bodyPr/>
        <a:lstStyle/>
        <a:p>
          <a:endParaRPr lang="en-US"/>
        </a:p>
      </dgm:t>
    </dgm:pt>
    <dgm:pt modelId="{246AE74D-4316-4D99-A0FC-AE368E3C5F3B}">
      <dgm:prSet/>
      <dgm:spPr/>
      <dgm:t>
        <a:bodyPr/>
        <a:lstStyle/>
        <a:p>
          <a:r>
            <a:rPr lang="en-US"/>
            <a:t>Raster Accessors and setters</a:t>
          </a:r>
        </a:p>
      </dgm:t>
    </dgm:pt>
    <dgm:pt modelId="{966F3321-F959-439D-8B1D-E6E86EE44B84}" type="parTrans" cxnId="{0F230F8A-F439-40FD-9A1F-20814F8380F2}">
      <dgm:prSet/>
      <dgm:spPr/>
      <dgm:t>
        <a:bodyPr/>
        <a:lstStyle/>
        <a:p>
          <a:endParaRPr lang="en-US"/>
        </a:p>
      </dgm:t>
    </dgm:pt>
    <dgm:pt modelId="{997DAAB5-4490-450A-8039-1FFA4EAC9E69}" type="sibTrans" cxnId="{0F230F8A-F439-40FD-9A1F-20814F8380F2}">
      <dgm:prSet/>
      <dgm:spPr/>
      <dgm:t>
        <a:bodyPr/>
        <a:lstStyle/>
        <a:p>
          <a:endParaRPr lang="en-US"/>
        </a:p>
      </dgm:t>
    </dgm:pt>
    <dgm:pt modelId="{1AC330A0-1536-4259-8382-522E957F37F7}">
      <dgm:prSet/>
      <dgm:spPr/>
      <dgm:t>
        <a:bodyPr/>
        <a:lstStyle/>
        <a:p>
          <a:r>
            <a:rPr lang="en-US"/>
            <a:t>Reclassing functions</a:t>
          </a:r>
        </a:p>
      </dgm:t>
    </dgm:pt>
    <dgm:pt modelId="{BEB1DF81-DEBD-41CE-A7EC-F7EA1E76A499}" type="parTrans" cxnId="{A5A74839-D4DD-4401-A14F-F4E4844012C7}">
      <dgm:prSet/>
      <dgm:spPr/>
      <dgm:t>
        <a:bodyPr/>
        <a:lstStyle/>
        <a:p>
          <a:endParaRPr lang="en-US"/>
        </a:p>
      </dgm:t>
    </dgm:pt>
    <dgm:pt modelId="{DEFE066E-D4AB-4013-8B98-75542F168229}" type="sibTrans" cxnId="{A5A74839-D4DD-4401-A14F-F4E4844012C7}">
      <dgm:prSet/>
      <dgm:spPr/>
      <dgm:t>
        <a:bodyPr/>
        <a:lstStyle/>
        <a:p>
          <a:endParaRPr lang="en-US"/>
        </a:p>
      </dgm:t>
    </dgm:pt>
    <dgm:pt modelId="{476CE439-8A90-4B88-B83C-429E43659D79}" type="pres">
      <dgm:prSet presAssocID="{75C11C56-B7A8-4875-8094-54FDADDBD5E3}" presName="linear" presStyleCnt="0">
        <dgm:presLayoutVars>
          <dgm:dir/>
          <dgm:animLvl val="lvl"/>
          <dgm:resizeHandles val="exact"/>
        </dgm:presLayoutVars>
      </dgm:prSet>
      <dgm:spPr/>
    </dgm:pt>
    <dgm:pt modelId="{ECAEA26B-77C2-423E-BE3F-F219F4EAD319}" type="pres">
      <dgm:prSet presAssocID="{DF77EA10-B11F-45D3-93D9-86CCFE116774}" presName="parentLin" presStyleCnt="0"/>
      <dgm:spPr/>
    </dgm:pt>
    <dgm:pt modelId="{8DF33706-20E7-4848-9812-CEFCC4348A24}" type="pres">
      <dgm:prSet presAssocID="{DF77EA10-B11F-45D3-93D9-86CCFE116774}" presName="parentLeftMargin" presStyleLbl="node1" presStyleIdx="0" presStyleCnt="4"/>
      <dgm:spPr/>
    </dgm:pt>
    <dgm:pt modelId="{A09F7ED8-3B28-48D3-9106-65249D3AA7E1}" type="pres">
      <dgm:prSet presAssocID="{DF77EA10-B11F-45D3-93D9-86CCFE116774}" presName="parentText" presStyleLbl="node1" presStyleIdx="0" presStyleCnt="4">
        <dgm:presLayoutVars>
          <dgm:chMax val="0"/>
          <dgm:bulletEnabled val="1"/>
        </dgm:presLayoutVars>
      </dgm:prSet>
      <dgm:spPr/>
    </dgm:pt>
    <dgm:pt modelId="{D84F189B-EE03-47BA-BCC6-76ADEA4F9931}" type="pres">
      <dgm:prSet presAssocID="{DF77EA10-B11F-45D3-93D9-86CCFE116774}" presName="negativeSpace" presStyleCnt="0"/>
      <dgm:spPr/>
    </dgm:pt>
    <dgm:pt modelId="{6843FCD1-5F73-4693-B2CC-E289024DE147}" type="pres">
      <dgm:prSet presAssocID="{DF77EA10-B11F-45D3-93D9-86CCFE116774}" presName="childText" presStyleLbl="conFgAcc1" presStyleIdx="0" presStyleCnt="4">
        <dgm:presLayoutVars>
          <dgm:bulletEnabled val="1"/>
        </dgm:presLayoutVars>
      </dgm:prSet>
      <dgm:spPr/>
    </dgm:pt>
    <dgm:pt modelId="{456ED7D4-598F-475E-BF97-A69C6089BFA2}" type="pres">
      <dgm:prSet presAssocID="{B0C7FA47-FC40-432A-8DA2-10F929192916}" presName="spaceBetweenRectangles" presStyleCnt="0"/>
      <dgm:spPr/>
    </dgm:pt>
    <dgm:pt modelId="{D0C2556B-B8A4-4610-A899-075292063F0F}" type="pres">
      <dgm:prSet presAssocID="{69B0BBF0-50BE-4039-8DF1-CB6E1ED708E0}" presName="parentLin" presStyleCnt="0"/>
      <dgm:spPr/>
    </dgm:pt>
    <dgm:pt modelId="{1879EC2A-10C6-4526-8254-67B1CDD791C1}" type="pres">
      <dgm:prSet presAssocID="{69B0BBF0-50BE-4039-8DF1-CB6E1ED708E0}" presName="parentLeftMargin" presStyleLbl="node1" presStyleIdx="0" presStyleCnt="4"/>
      <dgm:spPr/>
    </dgm:pt>
    <dgm:pt modelId="{530684AB-8A52-407E-8B05-61E3A3E61EBA}" type="pres">
      <dgm:prSet presAssocID="{69B0BBF0-50BE-4039-8DF1-CB6E1ED708E0}" presName="parentText" presStyleLbl="node1" presStyleIdx="1" presStyleCnt="4">
        <dgm:presLayoutVars>
          <dgm:chMax val="0"/>
          <dgm:bulletEnabled val="1"/>
        </dgm:presLayoutVars>
      </dgm:prSet>
      <dgm:spPr/>
    </dgm:pt>
    <dgm:pt modelId="{83A3E5CF-B870-4AD5-89C9-C4F71AC27D17}" type="pres">
      <dgm:prSet presAssocID="{69B0BBF0-50BE-4039-8DF1-CB6E1ED708E0}" presName="negativeSpace" presStyleCnt="0"/>
      <dgm:spPr/>
    </dgm:pt>
    <dgm:pt modelId="{EF6929C0-00CF-4D89-9613-95277054EA73}" type="pres">
      <dgm:prSet presAssocID="{69B0BBF0-50BE-4039-8DF1-CB6E1ED708E0}" presName="childText" presStyleLbl="conFgAcc1" presStyleIdx="1" presStyleCnt="4">
        <dgm:presLayoutVars>
          <dgm:bulletEnabled val="1"/>
        </dgm:presLayoutVars>
      </dgm:prSet>
      <dgm:spPr/>
    </dgm:pt>
    <dgm:pt modelId="{5E827784-42AD-4A04-9BA2-FF59FE5D4F00}" type="pres">
      <dgm:prSet presAssocID="{C2BEB767-D05F-4F87-85A1-3C067CEE0C26}" presName="spaceBetweenRectangles" presStyleCnt="0"/>
      <dgm:spPr/>
    </dgm:pt>
    <dgm:pt modelId="{24D803FC-C0EC-4D20-AD5E-CCA9F98EC79C}" type="pres">
      <dgm:prSet presAssocID="{246AE74D-4316-4D99-A0FC-AE368E3C5F3B}" presName="parentLin" presStyleCnt="0"/>
      <dgm:spPr/>
    </dgm:pt>
    <dgm:pt modelId="{09B686F6-F331-4D8D-9BB7-5B1F08BFEDE1}" type="pres">
      <dgm:prSet presAssocID="{246AE74D-4316-4D99-A0FC-AE368E3C5F3B}" presName="parentLeftMargin" presStyleLbl="node1" presStyleIdx="1" presStyleCnt="4"/>
      <dgm:spPr/>
    </dgm:pt>
    <dgm:pt modelId="{55129783-796E-4AC4-8E29-6241376A66BE}" type="pres">
      <dgm:prSet presAssocID="{246AE74D-4316-4D99-A0FC-AE368E3C5F3B}" presName="parentText" presStyleLbl="node1" presStyleIdx="2" presStyleCnt="4">
        <dgm:presLayoutVars>
          <dgm:chMax val="0"/>
          <dgm:bulletEnabled val="1"/>
        </dgm:presLayoutVars>
      </dgm:prSet>
      <dgm:spPr/>
    </dgm:pt>
    <dgm:pt modelId="{8B43F4EA-9955-4C1B-B4C2-2D0D2C59F5D9}" type="pres">
      <dgm:prSet presAssocID="{246AE74D-4316-4D99-A0FC-AE368E3C5F3B}" presName="negativeSpace" presStyleCnt="0"/>
      <dgm:spPr/>
    </dgm:pt>
    <dgm:pt modelId="{2694B490-4347-49B0-AAEF-8F8FA8602591}" type="pres">
      <dgm:prSet presAssocID="{246AE74D-4316-4D99-A0FC-AE368E3C5F3B}" presName="childText" presStyleLbl="conFgAcc1" presStyleIdx="2" presStyleCnt="4">
        <dgm:presLayoutVars>
          <dgm:bulletEnabled val="1"/>
        </dgm:presLayoutVars>
      </dgm:prSet>
      <dgm:spPr/>
    </dgm:pt>
    <dgm:pt modelId="{84168E0C-5A43-44F8-8B98-2055A78A7955}" type="pres">
      <dgm:prSet presAssocID="{997DAAB5-4490-450A-8039-1FFA4EAC9E69}" presName="spaceBetweenRectangles" presStyleCnt="0"/>
      <dgm:spPr/>
    </dgm:pt>
    <dgm:pt modelId="{04EC43C2-D1AF-4A10-9C37-975ECE73A53A}" type="pres">
      <dgm:prSet presAssocID="{1AC330A0-1536-4259-8382-522E957F37F7}" presName="parentLin" presStyleCnt="0"/>
      <dgm:spPr/>
    </dgm:pt>
    <dgm:pt modelId="{3D27C755-BA37-4D4E-A60D-D3AFE3D12396}" type="pres">
      <dgm:prSet presAssocID="{1AC330A0-1536-4259-8382-522E957F37F7}" presName="parentLeftMargin" presStyleLbl="node1" presStyleIdx="2" presStyleCnt="4"/>
      <dgm:spPr/>
    </dgm:pt>
    <dgm:pt modelId="{32BB6B5E-4448-46AC-8461-1B6B92CBAA9E}" type="pres">
      <dgm:prSet presAssocID="{1AC330A0-1536-4259-8382-522E957F37F7}" presName="parentText" presStyleLbl="node1" presStyleIdx="3" presStyleCnt="4">
        <dgm:presLayoutVars>
          <dgm:chMax val="0"/>
          <dgm:bulletEnabled val="1"/>
        </dgm:presLayoutVars>
      </dgm:prSet>
      <dgm:spPr/>
    </dgm:pt>
    <dgm:pt modelId="{BB487C50-E665-4F64-ADAB-59193913D0A1}" type="pres">
      <dgm:prSet presAssocID="{1AC330A0-1536-4259-8382-522E957F37F7}" presName="negativeSpace" presStyleCnt="0"/>
      <dgm:spPr/>
    </dgm:pt>
    <dgm:pt modelId="{C9A6E7D6-A3EF-41D1-8DE9-192409F1D99D}" type="pres">
      <dgm:prSet presAssocID="{1AC330A0-1536-4259-8382-522E957F37F7}" presName="childText" presStyleLbl="conFgAcc1" presStyleIdx="3" presStyleCnt="4">
        <dgm:presLayoutVars>
          <dgm:bulletEnabled val="1"/>
        </dgm:presLayoutVars>
      </dgm:prSet>
      <dgm:spPr/>
    </dgm:pt>
  </dgm:ptLst>
  <dgm:cxnLst>
    <dgm:cxn modelId="{9D1E3122-1DCF-4A57-A703-CE7D5DBE8B84}" srcId="{75C11C56-B7A8-4875-8094-54FDADDBD5E3}" destId="{69B0BBF0-50BE-4039-8DF1-CB6E1ED708E0}" srcOrd="1" destOrd="0" parTransId="{7D66701F-DD26-477A-8CCD-FE5A544A7137}" sibTransId="{C2BEB767-D05F-4F87-85A1-3C067CEE0C26}"/>
    <dgm:cxn modelId="{E4759E24-5738-45C9-BC8C-E39B5CA5EBB5}" type="presOf" srcId="{69B0BBF0-50BE-4039-8DF1-CB6E1ED708E0}" destId="{530684AB-8A52-407E-8B05-61E3A3E61EBA}" srcOrd="1" destOrd="0" presId="urn:microsoft.com/office/officeart/2005/8/layout/list1"/>
    <dgm:cxn modelId="{A5A74839-D4DD-4401-A14F-F4E4844012C7}" srcId="{75C11C56-B7A8-4875-8094-54FDADDBD5E3}" destId="{1AC330A0-1536-4259-8382-522E957F37F7}" srcOrd="3" destOrd="0" parTransId="{BEB1DF81-DEBD-41CE-A7EC-F7EA1E76A499}" sibTransId="{DEFE066E-D4AB-4013-8B98-75542F168229}"/>
    <dgm:cxn modelId="{8F178763-7B1D-4974-B715-03C603ABF61D}" type="presOf" srcId="{1AC330A0-1536-4259-8382-522E957F37F7}" destId="{3D27C755-BA37-4D4E-A60D-D3AFE3D12396}" srcOrd="0" destOrd="0" presId="urn:microsoft.com/office/officeart/2005/8/layout/list1"/>
    <dgm:cxn modelId="{64CFE568-7302-484A-83A2-AB4B4B7C932F}" type="presOf" srcId="{69B0BBF0-50BE-4039-8DF1-CB6E1ED708E0}" destId="{1879EC2A-10C6-4526-8254-67B1CDD791C1}" srcOrd="0" destOrd="0" presId="urn:microsoft.com/office/officeart/2005/8/layout/list1"/>
    <dgm:cxn modelId="{72E37779-6DF7-4AB1-B7A8-D38CCF1851FD}" type="presOf" srcId="{75C11C56-B7A8-4875-8094-54FDADDBD5E3}" destId="{476CE439-8A90-4B88-B83C-429E43659D79}" srcOrd="0" destOrd="0" presId="urn:microsoft.com/office/officeart/2005/8/layout/list1"/>
    <dgm:cxn modelId="{2102AF59-8E2B-404C-9CAB-1599A3ED1136}" type="presOf" srcId="{246AE74D-4316-4D99-A0FC-AE368E3C5F3B}" destId="{55129783-796E-4AC4-8E29-6241376A66BE}" srcOrd="1" destOrd="0" presId="urn:microsoft.com/office/officeart/2005/8/layout/list1"/>
    <dgm:cxn modelId="{ED079886-9D09-42EE-A714-5FA4B52E5DA0}" type="presOf" srcId="{1AC330A0-1536-4259-8382-522E957F37F7}" destId="{32BB6B5E-4448-46AC-8461-1B6B92CBAA9E}" srcOrd="1" destOrd="0" presId="urn:microsoft.com/office/officeart/2005/8/layout/list1"/>
    <dgm:cxn modelId="{0F230F8A-F439-40FD-9A1F-20814F8380F2}" srcId="{75C11C56-B7A8-4875-8094-54FDADDBD5E3}" destId="{246AE74D-4316-4D99-A0FC-AE368E3C5F3B}" srcOrd="2" destOrd="0" parTransId="{966F3321-F959-439D-8B1D-E6E86EE44B84}" sibTransId="{997DAAB5-4490-450A-8039-1FFA4EAC9E69}"/>
    <dgm:cxn modelId="{B98318B1-7649-4B4F-B636-65B14A0F6BF6}" type="presOf" srcId="{246AE74D-4316-4D99-A0FC-AE368E3C5F3B}" destId="{09B686F6-F331-4D8D-9BB7-5B1F08BFEDE1}" srcOrd="0" destOrd="0" presId="urn:microsoft.com/office/officeart/2005/8/layout/list1"/>
    <dgm:cxn modelId="{C9A97BBA-0581-4468-9A3A-E651CBD1C547}" srcId="{75C11C56-B7A8-4875-8094-54FDADDBD5E3}" destId="{DF77EA10-B11F-45D3-93D9-86CCFE116774}" srcOrd="0" destOrd="0" parTransId="{372B75E5-04FC-45AF-BFFD-1365F6BD9398}" sibTransId="{B0C7FA47-FC40-432A-8DA2-10F929192916}"/>
    <dgm:cxn modelId="{338F9BCF-D88C-48F2-B0ED-0F8CD480CF6B}" type="presOf" srcId="{DF77EA10-B11F-45D3-93D9-86CCFE116774}" destId="{8DF33706-20E7-4848-9812-CEFCC4348A24}" srcOrd="0" destOrd="0" presId="urn:microsoft.com/office/officeart/2005/8/layout/list1"/>
    <dgm:cxn modelId="{2266E1FC-120A-4C6F-A104-719F76EA1411}" type="presOf" srcId="{DF77EA10-B11F-45D3-93D9-86CCFE116774}" destId="{A09F7ED8-3B28-48D3-9106-65249D3AA7E1}" srcOrd="1" destOrd="0" presId="urn:microsoft.com/office/officeart/2005/8/layout/list1"/>
    <dgm:cxn modelId="{EEB7DEE7-B141-4454-A478-247DD90A2602}" type="presParOf" srcId="{476CE439-8A90-4B88-B83C-429E43659D79}" destId="{ECAEA26B-77C2-423E-BE3F-F219F4EAD319}" srcOrd="0" destOrd="0" presId="urn:microsoft.com/office/officeart/2005/8/layout/list1"/>
    <dgm:cxn modelId="{7C64E1B0-00A8-4D9E-BD8F-975DA5E7CC5C}" type="presParOf" srcId="{ECAEA26B-77C2-423E-BE3F-F219F4EAD319}" destId="{8DF33706-20E7-4848-9812-CEFCC4348A24}" srcOrd="0" destOrd="0" presId="urn:microsoft.com/office/officeart/2005/8/layout/list1"/>
    <dgm:cxn modelId="{6378A8E8-28A2-4135-8AE8-08285097F5D1}" type="presParOf" srcId="{ECAEA26B-77C2-423E-BE3F-F219F4EAD319}" destId="{A09F7ED8-3B28-48D3-9106-65249D3AA7E1}" srcOrd="1" destOrd="0" presId="urn:microsoft.com/office/officeart/2005/8/layout/list1"/>
    <dgm:cxn modelId="{7EAC83F7-BE2A-4A05-92E7-F059EAC63797}" type="presParOf" srcId="{476CE439-8A90-4B88-B83C-429E43659D79}" destId="{D84F189B-EE03-47BA-BCC6-76ADEA4F9931}" srcOrd="1" destOrd="0" presId="urn:microsoft.com/office/officeart/2005/8/layout/list1"/>
    <dgm:cxn modelId="{8D42303F-0D11-4464-8551-C296269032A9}" type="presParOf" srcId="{476CE439-8A90-4B88-B83C-429E43659D79}" destId="{6843FCD1-5F73-4693-B2CC-E289024DE147}" srcOrd="2" destOrd="0" presId="urn:microsoft.com/office/officeart/2005/8/layout/list1"/>
    <dgm:cxn modelId="{19910A67-26A4-40CE-B51D-6425BA640AC3}" type="presParOf" srcId="{476CE439-8A90-4B88-B83C-429E43659D79}" destId="{456ED7D4-598F-475E-BF97-A69C6089BFA2}" srcOrd="3" destOrd="0" presId="urn:microsoft.com/office/officeart/2005/8/layout/list1"/>
    <dgm:cxn modelId="{1291A0AE-788E-4219-8637-5B7AB89D5DB6}" type="presParOf" srcId="{476CE439-8A90-4B88-B83C-429E43659D79}" destId="{D0C2556B-B8A4-4610-A899-075292063F0F}" srcOrd="4" destOrd="0" presId="urn:microsoft.com/office/officeart/2005/8/layout/list1"/>
    <dgm:cxn modelId="{8D1B98C9-C140-4A4E-AA6B-3531E8D980DE}" type="presParOf" srcId="{D0C2556B-B8A4-4610-A899-075292063F0F}" destId="{1879EC2A-10C6-4526-8254-67B1CDD791C1}" srcOrd="0" destOrd="0" presId="urn:microsoft.com/office/officeart/2005/8/layout/list1"/>
    <dgm:cxn modelId="{D202E846-F80F-404A-9ACA-5ACF12E3CA2A}" type="presParOf" srcId="{D0C2556B-B8A4-4610-A899-075292063F0F}" destId="{530684AB-8A52-407E-8B05-61E3A3E61EBA}" srcOrd="1" destOrd="0" presId="urn:microsoft.com/office/officeart/2005/8/layout/list1"/>
    <dgm:cxn modelId="{5D3E1B41-DAD7-4B4A-9D3B-D7D173A0A2BC}" type="presParOf" srcId="{476CE439-8A90-4B88-B83C-429E43659D79}" destId="{83A3E5CF-B870-4AD5-89C9-C4F71AC27D17}" srcOrd="5" destOrd="0" presId="urn:microsoft.com/office/officeart/2005/8/layout/list1"/>
    <dgm:cxn modelId="{7A65093A-82D0-4CDA-B2FF-58845767CD92}" type="presParOf" srcId="{476CE439-8A90-4B88-B83C-429E43659D79}" destId="{EF6929C0-00CF-4D89-9613-95277054EA73}" srcOrd="6" destOrd="0" presId="urn:microsoft.com/office/officeart/2005/8/layout/list1"/>
    <dgm:cxn modelId="{5886D9C1-056D-43A6-84A5-E39F041DD672}" type="presParOf" srcId="{476CE439-8A90-4B88-B83C-429E43659D79}" destId="{5E827784-42AD-4A04-9BA2-FF59FE5D4F00}" srcOrd="7" destOrd="0" presId="urn:microsoft.com/office/officeart/2005/8/layout/list1"/>
    <dgm:cxn modelId="{8E2EB082-994D-4662-B79C-4A9BB9391A2D}" type="presParOf" srcId="{476CE439-8A90-4B88-B83C-429E43659D79}" destId="{24D803FC-C0EC-4D20-AD5E-CCA9F98EC79C}" srcOrd="8" destOrd="0" presId="urn:microsoft.com/office/officeart/2005/8/layout/list1"/>
    <dgm:cxn modelId="{E6EFB56F-274D-4AF3-9DA6-AB3F83D71E2D}" type="presParOf" srcId="{24D803FC-C0EC-4D20-AD5E-CCA9F98EC79C}" destId="{09B686F6-F331-4D8D-9BB7-5B1F08BFEDE1}" srcOrd="0" destOrd="0" presId="urn:microsoft.com/office/officeart/2005/8/layout/list1"/>
    <dgm:cxn modelId="{B207452B-B419-4BA5-986F-7DF72A23721C}" type="presParOf" srcId="{24D803FC-C0EC-4D20-AD5E-CCA9F98EC79C}" destId="{55129783-796E-4AC4-8E29-6241376A66BE}" srcOrd="1" destOrd="0" presId="urn:microsoft.com/office/officeart/2005/8/layout/list1"/>
    <dgm:cxn modelId="{BC1B7061-D783-4806-995A-922CE1D16F46}" type="presParOf" srcId="{476CE439-8A90-4B88-B83C-429E43659D79}" destId="{8B43F4EA-9955-4C1B-B4C2-2D0D2C59F5D9}" srcOrd="9" destOrd="0" presId="urn:microsoft.com/office/officeart/2005/8/layout/list1"/>
    <dgm:cxn modelId="{8F89F195-C05B-4CDD-8B72-015FD2ABC7F4}" type="presParOf" srcId="{476CE439-8A90-4B88-B83C-429E43659D79}" destId="{2694B490-4347-49B0-AAEF-8F8FA8602591}" srcOrd="10" destOrd="0" presId="urn:microsoft.com/office/officeart/2005/8/layout/list1"/>
    <dgm:cxn modelId="{225D4F30-8A04-43DF-BBB6-BFB4BF7518EC}" type="presParOf" srcId="{476CE439-8A90-4B88-B83C-429E43659D79}" destId="{84168E0C-5A43-44F8-8B98-2055A78A7955}" srcOrd="11" destOrd="0" presId="urn:microsoft.com/office/officeart/2005/8/layout/list1"/>
    <dgm:cxn modelId="{1A89E8D3-29C4-4723-A00E-DA1630907270}" type="presParOf" srcId="{476CE439-8A90-4B88-B83C-429E43659D79}" destId="{04EC43C2-D1AF-4A10-9C37-975ECE73A53A}" srcOrd="12" destOrd="0" presId="urn:microsoft.com/office/officeart/2005/8/layout/list1"/>
    <dgm:cxn modelId="{E9318352-6BE3-4A78-B1CA-8A6307BB1A76}" type="presParOf" srcId="{04EC43C2-D1AF-4A10-9C37-975ECE73A53A}" destId="{3D27C755-BA37-4D4E-A60D-D3AFE3D12396}" srcOrd="0" destOrd="0" presId="urn:microsoft.com/office/officeart/2005/8/layout/list1"/>
    <dgm:cxn modelId="{0E692600-533F-41BF-A1BD-71B1DE671E96}" type="presParOf" srcId="{04EC43C2-D1AF-4A10-9C37-975ECE73A53A}" destId="{32BB6B5E-4448-46AC-8461-1B6B92CBAA9E}" srcOrd="1" destOrd="0" presId="urn:microsoft.com/office/officeart/2005/8/layout/list1"/>
    <dgm:cxn modelId="{DA8E9899-E53C-462C-B52C-CD7D3792409B}" type="presParOf" srcId="{476CE439-8A90-4B88-B83C-429E43659D79}" destId="{BB487C50-E665-4F64-ADAB-59193913D0A1}" srcOrd="13" destOrd="0" presId="urn:microsoft.com/office/officeart/2005/8/layout/list1"/>
    <dgm:cxn modelId="{9661AB01-9AE6-459B-828E-8E04D9CC5EEA}" type="presParOf" srcId="{476CE439-8A90-4B88-B83C-429E43659D79}" destId="{C9A6E7D6-A3EF-41D1-8DE9-192409F1D99D}"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43FCD1-5F73-4693-B2CC-E289024DE147}">
      <dsp:nvSpPr>
        <dsp:cNvPr id="0" name=""/>
        <dsp:cNvSpPr/>
      </dsp:nvSpPr>
      <dsp:spPr>
        <a:xfrm>
          <a:off x="0" y="449805"/>
          <a:ext cx="7012370" cy="655200"/>
        </a:xfrm>
        <a:prstGeom prst="rect">
          <a:avLst/>
        </a:prstGeom>
        <a:solidFill>
          <a:schemeClr val="lt1">
            <a:alpha val="90000"/>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09F7ED8-3B28-48D3-9106-65249D3AA7E1}">
      <dsp:nvSpPr>
        <dsp:cNvPr id="0" name=""/>
        <dsp:cNvSpPr/>
      </dsp:nvSpPr>
      <dsp:spPr>
        <a:xfrm>
          <a:off x="350618" y="66045"/>
          <a:ext cx="4908659" cy="767520"/>
        </a:xfrm>
        <a:prstGeom prst="round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5536" tIns="0" rIns="185536" bIns="0" numCol="1" spcCol="1270" anchor="ctr" anchorCtr="0">
          <a:noAutofit/>
        </a:bodyPr>
        <a:lstStyle/>
        <a:p>
          <a:pPr marL="0" lvl="0" indent="0" algn="l" defTabSz="1155700">
            <a:lnSpc>
              <a:spcPct val="90000"/>
            </a:lnSpc>
            <a:spcBef>
              <a:spcPct val="0"/>
            </a:spcBef>
            <a:spcAft>
              <a:spcPct val="35000"/>
            </a:spcAft>
            <a:buNone/>
          </a:pPr>
          <a:r>
            <a:rPr lang="en-US" sz="2600" kern="1200"/>
            <a:t>Raster Processing</a:t>
          </a:r>
        </a:p>
      </dsp:txBody>
      <dsp:txXfrm>
        <a:off x="388085" y="103512"/>
        <a:ext cx="4833725" cy="692586"/>
      </dsp:txXfrm>
    </dsp:sp>
    <dsp:sp modelId="{EF6929C0-00CF-4D89-9613-95277054EA73}">
      <dsp:nvSpPr>
        <dsp:cNvPr id="0" name=""/>
        <dsp:cNvSpPr/>
      </dsp:nvSpPr>
      <dsp:spPr>
        <a:xfrm>
          <a:off x="0" y="1629165"/>
          <a:ext cx="7012370" cy="655200"/>
        </a:xfrm>
        <a:prstGeom prst="rect">
          <a:avLst/>
        </a:prstGeom>
        <a:solidFill>
          <a:schemeClr val="lt1">
            <a:alpha val="90000"/>
            <a:hueOff val="0"/>
            <a:satOff val="0"/>
            <a:lumOff val="0"/>
            <a:alphaOff val="0"/>
          </a:schemeClr>
        </a:solidFill>
        <a:ln w="22225" cap="rnd" cmpd="sng" algn="ctr">
          <a:solidFill>
            <a:schemeClr val="accent2">
              <a:hueOff val="-6192399"/>
              <a:satOff val="-3311"/>
              <a:lumOff val="-3399"/>
              <a:alphaOff val="0"/>
            </a:schemeClr>
          </a:solidFill>
          <a:prstDash val="solid"/>
        </a:ln>
        <a:effectLst/>
      </dsp:spPr>
      <dsp:style>
        <a:lnRef idx="2">
          <a:scrgbClr r="0" g="0" b="0"/>
        </a:lnRef>
        <a:fillRef idx="1">
          <a:scrgbClr r="0" g="0" b="0"/>
        </a:fillRef>
        <a:effectRef idx="0">
          <a:scrgbClr r="0" g="0" b="0"/>
        </a:effectRef>
        <a:fontRef idx="minor"/>
      </dsp:style>
    </dsp:sp>
    <dsp:sp modelId="{530684AB-8A52-407E-8B05-61E3A3E61EBA}">
      <dsp:nvSpPr>
        <dsp:cNvPr id="0" name=""/>
        <dsp:cNvSpPr/>
      </dsp:nvSpPr>
      <dsp:spPr>
        <a:xfrm>
          <a:off x="350618" y="1245405"/>
          <a:ext cx="4908659" cy="767520"/>
        </a:xfrm>
        <a:prstGeom prst="roundRect">
          <a:avLst/>
        </a:prstGeom>
        <a:solidFill>
          <a:schemeClr val="accent2">
            <a:hueOff val="-6192399"/>
            <a:satOff val="-3311"/>
            <a:lumOff val="-3399"/>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5536" tIns="0" rIns="185536" bIns="0" numCol="1" spcCol="1270" anchor="ctr" anchorCtr="0">
          <a:noAutofit/>
        </a:bodyPr>
        <a:lstStyle/>
        <a:p>
          <a:pPr marL="0" lvl="0" indent="0" algn="l" defTabSz="1155700">
            <a:lnSpc>
              <a:spcPct val="90000"/>
            </a:lnSpc>
            <a:spcBef>
              <a:spcPct val="0"/>
            </a:spcBef>
            <a:spcAft>
              <a:spcPct val="35000"/>
            </a:spcAft>
            <a:buNone/>
          </a:pPr>
          <a:r>
            <a:rPr lang="en-US" sz="2600" kern="1200"/>
            <a:t>Raster output</a:t>
          </a:r>
        </a:p>
      </dsp:txBody>
      <dsp:txXfrm>
        <a:off x="388085" y="1282872"/>
        <a:ext cx="4833725" cy="692586"/>
      </dsp:txXfrm>
    </dsp:sp>
    <dsp:sp modelId="{2694B490-4347-49B0-AAEF-8F8FA8602591}">
      <dsp:nvSpPr>
        <dsp:cNvPr id="0" name=""/>
        <dsp:cNvSpPr/>
      </dsp:nvSpPr>
      <dsp:spPr>
        <a:xfrm>
          <a:off x="0" y="2808525"/>
          <a:ext cx="7012370" cy="655200"/>
        </a:xfrm>
        <a:prstGeom prst="rect">
          <a:avLst/>
        </a:prstGeom>
        <a:solidFill>
          <a:schemeClr val="lt1">
            <a:alpha val="90000"/>
            <a:hueOff val="0"/>
            <a:satOff val="0"/>
            <a:lumOff val="0"/>
            <a:alphaOff val="0"/>
          </a:schemeClr>
        </a:solidFill>
        <a:ln w="22225" cap="rnd" cmpd="sng" algn="ctr">
          <a:solidFill>
            <a:schemeClr val="accent2">
              <a:hueOff val="-12384798"/>
              <a:satOff val="-6623"/>
              <a:lumOff val="-6797"/>
              <a:alphaOff val="0"/>
            </a:schemeClr>
          </a:solidFill>
          <a:prstDash val="solid"/>
        </a:ln>
        <a:effectLst/>
      </dsp:spPr>
      <dsp:style>
        <a:lnRef idx="2">
          <a:scrgbClr r="0" g="0" b="0"/>
        </a:lnRef>
        <a:fillRef idx="1">
          <a:scrgbClr r="0" g="0" b="0"/>
        </a:fillRef>
        <a:effectRef idx="0">
          <a:scrgbClr r="0" g="0" b="0"/>
        </a:effectRef>
        <a:fontRef idx="minor"/>
      </dsp:style>
    </dsp:sp>
    <dsp:sp modelId="{55129783-796E-4AC4-8E29-6241376A66BE}">
      <dsp:nvSpPr>
        <dsp:cNvPr id="0" name=""/>
        <dsp:cNvSpPr/>
      </dsp:nvSpPr>
      <dsp:spPr>
        <a:xfrm>
          <a:off x="350618" y="2424765"/>
          <a:ext cx="4908659" cy="767520"/>
        </a:xfrm>
        <a:prstGeom prst="roundRect">
          <a:avLst/>
        </a:prstGeom>
        <a:solidFill>
          <a:schemeClr val="accent2">
            <a:hueOff val="-12384798"/>
            <a:satOff val="-6623"/>
            <a:lumOff val="-6797"/>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5536" tIns="0" rIns="185536" bIns="0" numCol="1" spcCol="1270" anchor="ctr" anchorCtr="0">
          <a:noAutofit/>
        </a:bodyPr>
        <a:lstStyle/>
        <a:p>
          <a:pPr marL="0" lvl="0" indent="0" algn="l" defTabSz="1155700">
            <a:lnSpc>
              <a:spcPct val="90000"/>
            </a:lnSpc>
            <a:spcBef>
              <a:spcPct val="0"/>
            </a:spcBef>
            <a:spcAft>
              <a:spcPct val="35000"/>
            </a:spcAft>
            <a:buNone/>
          </a:pPr>
          <a:r>
            <a:rPr lang="en-US" sz="2600" kern="1200"/>
            <a:t>Raster Accessors and setters</a:t>
          </a:r>
        </a:p>
      </dsp:txBody>
      <dsp:txXfrm>
        <a:off x="388085" y="2462232"/>
        <a:ext cx="4833725" cy="692586"/>
      </dsp:txXfrm>
    </dsp:sp>
    <dsp:sp modelId="{C9A6E7D6-A3EF-41D1-8DE9-192409F1D99D}">
      <dsp:nvSpPr>
        <dsp:cNvPr id="0" name=""/>
        <dsp:cNvSpPr/>
      </dsp:nvSpPr>
      <dsp:spPr>
        <a:xfrm>
          <a:off x="0" y="3987885"/>
          <a:ext cx="7012370" cy="655200"/>
        </a:xfrm>
        <a:prstGeom prst="rect">
          <a:avLst/>
        </a:prstGeom>
        <a:solidFill>
          <a:schemeClr val="lt1">
            <a:alpha val="90000"/>
            <a:hueOff val="0"/>
            <a:satOff val="0"/>
            <a:lumOff val="0"/>
            <a:alphaOff val="0"/>
          </a:schemeClr>
        </a:solidFill>
        <a:ln w="22225" cap="rnd" cmpd="sng" algn="ctr">
          <a:solidFill>
            <a:schemeClr val="accent2">
              <a:hueOff val="-18577196"/>
              <a:satOff val="-9934"/>
              <a:lumOff val="-10196"/>
              <a:alphaOff val="0"/>
            </a:schemeClr>
          </a:solidFill>
          <a:prstDash val="solid"/>
        </a:ln>
        <a:effectLst/>
      </dsp:spPr>
      <dsp:style>
        <a:lnRef idx="2">
          <a:scrgbClr r="0" g="0" b="0"/>
        </a:lnRef>
        <a:fillRef idx="1">
          <a:scrgbClr r="0" g="0" b="0"/>
        </a:fillRef>
        <a:effectRef idx="0">
          <a:scrgbClr r="0" g="0" b="0"/>
        </a:effectRef>
        <a:fontRef idx="minor"/>
      </dsp:style>
    </dsp:sp>
    <dsp:sp modelId="{32BB6B5E-4448-46AC-8461-1B6B92CBAA9E}">
      <dsp:nvSpPr>
        <dsp:cNvPr id="0" name=""/>
        <dsp:cNvSpPr/>
      </dsp:nvSpPr>
      <dsp:spPr>
        <a:xfrm>
          <a:off x="350618" y="3604125"/>
          <a:ext cx="4908659" cy="767520"/>
        </a:xfrm>
        <a:prstGeom prst="roundRect">
          <a:avLst/>
        </a:prstGeom>
        <a:solidFill>
          <a:schemeClr val="accent2">
            <a:hueOff val="-18577196"/>
            <a:satOff val="-9934"/>
            <a:lumOff val="-10196"/>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5536" tIns="0" rIns="185536" bIns="0" numCol="1" spcCol="1270" anchor="ctr" anchorCtr="0">
          <a:noAutofit/>
        </a:bodyPr>
        <a:lstStyle/>
        <a:p>
          <a:pPr marL="0" lvl="0" indent="0" algn="l" defTabSz="1155700">
            <a:lnSpc>
              <a:spcPct val="90000"/>
            </a:lnSpc>
            <a:spcBef>
              <a:spcPct val="0"/>
            </a:spcBef>
            <a:spcAft>
              <a:spcPct val="35000"/>
            </a:spcAft>
            <a:buNone/>
          </a:pPr>
          <a:r>
            <a:rPr lang="en-US" sz="2600" kern="1200"/>
            <a:t>Reclassing functions</a:t>
          </a:r>
        </a:p>
      </dsp:txBody>
      <dsp:txXfrm>
        <a:off x="388085" y="3641592"/>
        <a:ext cx="4833725" cy="69258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C03A6F-CDC8-4F1B-B6DF-4F26036C2113}" type="datetimeFigureOut">
              <a:rPr lang="en-US" smtClean="0"/>
              <a:t>1/12/2025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EEFB7F-31A8-4A3A-B807-EAC8B434390F}" type="slidenum">
              <a:rPr lang="en-US" smtClean="0"/>
              <a:t>‹#›</a:t>
            </a:fld>
            <a:endParaRPr lang="en-US"/>
          </a:p>
        </p:txBody>
      </p:sp>
    </p:spTree>
    <p:extLst>
      <p:ext uri="{BB962C8B-B14F-4D97-AF65-F5344CB8AC3E}">
        <p14:creationId xmlns:p14="http://schemas.microsoft.com/office/powerpoint/2010/main" val="1508539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1/12/2025</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65579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95074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1/12/2025</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86833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accent1"/>
                </a:solidFill>
              </a:defRPr>
            </a:lvl1pPr>
          </a:lstStyle>
          <a:p>
            <a:r>
              <a:rPr lang="en-US" dirty="0"/>
              <a:t>Use This For Two-Column Text Slides</a:t>
            </a:r>
          </a:p>
        </p:txBody>
      </p:sp>
      <p:sp>
        <p:nvSpPr>
          <p:cNvPr id="3" name="Content Placeholder 2"/>
          <p:cNvSpPr>
            <a:spLocks noGrp="1"/>
          </p:cNvSpPr>
          <p:nvPr>
            <p:ph idx="1" hasCustomPrompt="1"/>
          </p:nvPr>
        </p:nvSpPr>
        <p:spPr>
          <a:xfrm>
            <a:off x="609600" y="1635369"/>
            <a:ext cx="5080000" cy="4490795"/>
          </a:xfrm>
          <a:prstGeom prst="rect">
            <a:avLst/>
          </a:prstGeom>
        </p:spPr>
        <p:txBody>
          <a:bodyPr/>
          <a:lstStyle>
            <a:lvl1pPr marL="228594" indent="-228594">
              <a:buClr>
                <a:schemeClr val="accent1"/>
              </a:buClr>
              <a:buSzPct val="110000"/>
              <a:buFont typeface="Arial" pitchFamily="34" charset="0"/>
              <a:buChar char="•"/>
              <a:defRPr/>
            </a:lvl1pPr>
            <a:lvl2pPr marL="457189" indent="-228594">
              <a:buClr>
                <a:schemeClr val="accent1"/>
              </a:buClr>
              <a:buFont typeface="Arial" pitchFamily="34" charset="0"/>
              <a:buChar char="•"/>
              <a:defRPr sz="2400"/>
            </a:lvl2pPr>
            <a:lvl3pPr marL="685783" indent="-228594">
              <a:buClr>
                <a:schemeClr val="accent1"/>
              </a:buClr>
              <a:buSzPct val="110000"/>
              <a:buFont typeface="Arial" pitchFamily="34" charset="0"/>
              <a:buChar char="•"/>
              <a:defRPr sz="2200">
                <a:solidFill>
                  <a:schemeClr val="tx1">
                    <a:lumMod val="50000"/>
                    <a:lumOff val="50000"/>
                  </a:schemeClr>
                </a:solidFill>
              </a:defRPr>
            </a:lvl3pPr>
            <a:lvl4pPr>
              <a:buClr>
                <a:srgbClr val="CC3333"/>
              </a:buClr>
              <a:defRPr/>
            </a:lvl4pPr>
          </a:lstStyle>
          <a:p>
            <a:pPr lvl="0"/>
            <a:r>
              <a:rPr lang="en-US" dirty="0"/>
              <a:t>First level in sentence case</a:t>
            </a:r>
          </a:p>
          <a:p>
            <a:pPr lvl="1"/>
            <a:r>
              <a:rPr lang="en-US" dirty="0"/>
              <a:t>Second level</a:t>
            </a:r>
          </a:p>
          <a:p>
            <a:pPr lvl="2"/>
            <a:r>
              <a:rPr lang="en-US" dirty="0"/>
              <a:t>Third level</a:t>
            </a:r>
          </a:p>
        </p:txBody>
      </p:sp>
      <p:sp>
        <p:nvSpPr>
          <p:cNvPr id="5" name="Content Placeholder 2"/>
          <p:cNvSpPr>
            <a:spLocks noGrp="1"/>
          </p:cNvSpPr>
          <p:nvPr>
            <p:ph idx="11" hasCustomPrompt="1"/>
          </p:nvPr>
        </p:nvSpPr>
        <p:spPr>
          <a:xfrm>
            <a:off x="6423377" y="1635363"/>
            <a:ext cx="5080000" cy="4490795"/>
          </a:xfrm>
          <a:prstGeom prst="rect">
            <a:avLst/>
          </a:prstGeom>
        </p:spPr>
        <p:txBody>
          <a:bodyPr/>
          <a:lstStyle>
            <a:lvl1pPr marL="228594" indent="-228594">
              <a:buClr>
                <a:schemeClr val="accent1"/>
              </a:buClr>
              <a:buSzPct val="110000"/>
              <a:buFont typeface="Arial" pitchFamily="34" charset="0"/>
              <a:buChar char="•"/>
              <a:defRPr/>
            </a:lvl1pPr>
            <a:lvl2pPr marL="457189" indent="-228594">
              <a:buClr>
                <a:schemeClr val="accent1"/>
              </a:buClr>
              <a:buFont typeface="Arial" pitchFamily="34" charset="0"/>
              <a:buChar char="•"/>
              <a:defRPr sz="2400"/>
            </a:lvl2pPr>
            <a:lvl3pPr marL="693721" indent="-236533">
              <a:buClr>
                <a:schemeClr val="accent1"/>
              </a:buClr>
              <a:buSzPct val="110000"/>
              <a:buFont typeface="Arial" pitchFamily="34" charset="0"/>
              <a:buChar char="•"/>
              <a:defRPr sz="2200">
                <a:solidFill>
                  <a:schemeClr val="tx1">
                    <a:lumMod val="50000"/>
                    <a:lumOff val="50000"/>
                  </a:schemeClr>
                </a:solidFill>
              </a:defRPr>
            </a:lvl3pPr>
            <a:lvl4pPr>
              <a:buClr>
                <a:srgbClr val="CC3333"/>
              </a:buClr>
              <a:defRPr/>
            </a:lvl4pPr>
          </a:lstStyle>
          <a:p>
            <a:pPr lvl="0"/>
            <a:r>
              <a:rPr lang="en-US" dirty="0"/>
              <a:t>First level in sentence case</a:t>
            </a:r>
          </a:p>
          <a:p>
            <a:pPr lvl="1"/>
            <a:r>
              <a:rPr lang="en-US" dirty="0"/>
              <a:t>Second level</a:t>
            </a:r>
          </a:p>
          <a:p>
            <a:pPr lvl="2"/>
            <a:r>
              <a:rPr lang="en-US" dirty="0"/>
              <a:t>Third level</a:t>
            </a:r>
          </a:p>
        </p:txBody>
      </p:sp>
      <p:sp>
        <p:nvSpPr>
          <p:cNvPr id="6" name="Footer Placeholder 1"/>
          <p:cNvSpPr>
            <a:spLocks noGrp="1"/>
          </p:cNvSpPr>
          <p:nvPr>
            <p:ph type="ftr" sz="quarter" idx="3"/>
          </p:nvPr>
        </p:nvSpPr>
        <p:spPr>
          <a:xfrm>
            <a:off x="4185064" y="6370948"/>
            <a:ext cx="3860800" cy="365125"/>
          </a:xfrm>
          <a:prstGeom prst="rect">
            <a:avLst/>
          </a:prstGeom>
        </p:spPr>
        <p:txBody>
          <a:bodyPr vert="horz" lIns="0" tIns="0" rIns="0" bIns="0" rtlCol="0" anchor="ctr" anchorCtr="0"/>
          <a:lstStyle>
            <a:lvl1pPr algn="ctr">
              <a:defRPr sz="800">
                <a:solidFill>
                  <a:srgbClr val="FFFFFF"/>
                </a:solidFill>
                <a:latin typeface="Arila"/>
                <a:cs typeface="Arila"/>
              </a:defRPr>
            </a:lvl1pPr>
          </a:lstStyle>
          <a:p>
            <a:r>
              <a:rPr lang="en-US" dirty="0"/>
              <a:t>Presentation Title</a:t>
            </a:r>
          </a:p>
        </p:txBody>
      </p:sp>
      <p:sp>
        <p:nvSpPr>
          <p:cNvPr id="7" name="Date Placeholder 3"/>
          <p:cNvSpPr>
            <a:spLocks noGrp="1"/>
          </p:cNvSpPr>
          <p:nvPr>
            <p:ph type="dt" sz="half" idx="2"/>
          </p:nvPr>
        </p:nvSpPr>
        <p:spPr>
          <a:xfrm>
            <a:off x="629064" y="6370948"/>
            <a:ext cx="2844800" cy="365125"/>
          </a:xfrm>
          <a:prstGeom prst="rect">
            <a:avLst/>
          </a:prstGeom>
        </p:spPr>
        <p:txBody>
          <a:bodyPr vert="horz" lIns="0" tIns="0" rIns="0" bIns="0" rtlCol="0" anchor="ctr" anchorCtr="0"/>
          <a:lstStyle>
            <a:lvl1pPr algn="l">
              <a:defRPr sz="800">
                <a:solidFill>
                  <a:srgbClr val="FFFFFF"/>
                </a:solidFill>
                <a:latin typeface="Arial"/>
                <a:cs typeface="Arial"/>
              </a:defRPr>
            </a:lvl1pPr>
          </a:lstStyle>
          <a:p>
            <a:r>
              <a:rPr lang="en-US" dirty="0"/>
              <a:t>Date</a:t>
            </a:r>
          </a:p>
        </p:txBody>
      </p:sp>
      <p:sp>
        <p:nvSpPr>
          <p:cNvPr id="8" name="Slide Number Placeholder 7"/>
          <p:cNvSpPr>
            <a:spLocks noGrp="1"/>
          </p:cNvSpPr>
          <p:nvPr>
            <p:ph type="sldNum" sz="quarter" idx="4"/>
          </p:nvPr>
        </p:nvSpPr>
        <p:spPr>
          <a:xfrm>
            <a:off x="8757064" y="6370948"/>
            <a:ext cx="2844800" cy="365125"/>
          </a:xfrm>
          <a:prstGeom prst="rect">
            <a:avLst/>
          </a:prstGeom>
        </p:spPr>
        <p:txBody>
          <a:bodyPr vert="horz" lIns="0" tIns="0" rIns="0" bIns="0" rtlCol="0" anchor="ctr" anchorCtr="0"/>
          <a:lstStyle>
            <a:lvl1pPr algn="r">
              <a:defRPr sz="800">
                <a:solidFill>
                  <a:srgbClr val="FFFFFF"/>
                </a:solidFill>
                <a:latin typeface="Arial"/>
                <a:cs typeface="Arial"/>
              </a:defRPr>
            </a:lvl1pPr>
          </a:lstStyle>
          <a:p>
            <a:fld id="{9257DAD1-48AB-8A4C-A054-135C0212BAAD}" type="slidenum">
              <a:rPr lang="en-US" smtClean="0"/>
              <a:pPr/>
              <a:t>‹#›</a:t>
            </a:fld>
            <a:endParaRPr lang="en-US" dirty="0"/>
          </a:p>
        </p:txBody>
      </p:sp>
    </p:spTree>
    <p:extLst>
      <p:ext uri="{BB962C8B-B14F-4D97-AF65-F5344CB8AC3E}">
        <p14:creationId xmlns:p14="http://schemas.microsoft.com/office/powerpoint/2010/main" val="4259583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1/12/2025</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580173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dirty="0"/>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1/12/2025</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476806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89188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1/12/2025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80605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1/12/2025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01030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1/12/2025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42066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1/12/2025</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81219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1/12/2025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35490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1/12/2025</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05265913"/>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78" r:id="rId6"/>
    <p:sldLayoutId id="2147483674" r:id="rId7"/>
    <p:sldLayoutId id="2147483675" r:id="rId8"/>
    <p:sldLayoutId id="2147483676" r:id="rId9"/>
    <p:sldLayoutId id="2147483677" r:id="rId10"/>
    <p:sldLayoutId id="2147483679" r:id="rId11"/>
    <p:sldLayoutId id="2147483686" r:id="rId12"/>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gisynw.github.io/geog-247/" TargetMode="External"/><Relationship Id="rId7" Type="http://schemas.openxmlformats.org/officeDocument/2006/relationships/image" Target="../media/image14.png"/><Relationship Id="rId2" Type="http://schemas.openxmlformats.org/officeDocument/2006/relationships/hyperlink" Target="https://gisynw.github.io/ssj-376/Labs/Lab01/Lab01/" TargetMode="Externa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hyperlink" Target="https://gisynw.github.io/ssj-30262/" TargetMode="External"/><Relationship Id="rId4" Type="http://schemas.openxmlformats.org/officeDocument/2006/relationships/hyperlink" Target="https://gisynw.github.io/geog386/" TargetMode="External"/><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www.postgresql.org/" TargetMode="External"/><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hyperlink" Target="https://postgis.net/workshops/postgis-intro/index.ht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pgadmin.org/"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google.com/maps/d/viewer?mid=10q8FOtqV2enxkcSktZagnJd4XzC2ZA0&amp;ll=40.237766793632474%2C2.78716745623651&amp;z=3"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aag.org/"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postgis.gishub.org/chapters/intro.html" TargetMode="External"/><Relationship Id="rId2" Type="http://schemas.openxmlformats.org/officeDocument/2006/relationships/hyperlink" Target="https://postgis.net/workshops/postgis-intro/index.html" TargetMode="External"/><Relationship Id="rId1" Type="http://schemas.openxmlformats.org/officeDocument/2006/relationships/slideLayout" Target="../slideLayouts/slideLayout2.xml"/><Relationship Id="rId6" Type="http://schemas.openxmlformats.org/officeDocument/2006/relationships/hyperlink" Target="https://postgis.us/" TargetMode="External"/><Relationship Id="rId5" Type="http://schemas.openxmlformats.org/officeDocument/2006/relationships/hyperlink" Target="https://postgis.net/documentation/manual/" TargetMode="External"/><Relationship Id="rId4" Type="http://schemas.openxmlformats.org/officeDocument/2006/relationships/hyperlink" Target="https://postgis.net/documentation/trainin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75485B9-8EE1-447A-9C08-F7D6B532A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orful background with waves&#10;&#10;Description automatically generated with medium confidence">
            <a:extLst>
              <a:ext uri="{FF2B5EF4-FFF2-40B4-BE49-F238E27FC236}">
                <a16:creationId xmlns:a16="http://schemas.microsoft.com/office/drawing/2014/main" id="{1734BD9E-DDD5-C150-8BA0-0B1B13AE068D}"/>
              </a:ext>
            </a:extLst>
          </p:cNvPr>
          <p:cNvPicPr>
            <a:picLocks noChangeAspect="1"/>
          </p:cNvPicPr>
          <p:nvPr/>
        </p:nvPicPr>
        <p:blipFill>
          <a:blip r:embed="rId2"/>
          <a:srcRect r="11111"/>
          <a:stretch/>
        </p:blipFill>
        <p:spPr>
          <a:xfrm>
            <a:off x="0" y="0"/>
            <a:ext cx="12191980" cy="6857988"/>
          </a:xfrm>
          <a:prstGeom prst="rect">
            <a:avLst/>
          </a:prstGeom>
        </p:spPr>
      </p:pic>
      <p:sp>
        <p:nvSpPr>
          <p:cNvPr id="11" name="Rectangle 10">
            <a:extLst>
              <a:ext uri="{FF2B5EF4-FFF2-40B4-BE49-F238E27FC236}">
                <a16:creationId xmlns:a16="http://schemas.microsoft.com/office/drawing/2014/main" id="{B963707F-B98C-4143-AFCF-D6B56C975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405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88D2DFBB-460D-4ECB-BD76-509C99DAD6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5583" y="601197"/>
            <a:ext cx="5009388" cy="578936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DE3439C-E1CA-A039-1552-7B23AB7007A8}"/>
              </a:ext>
            </a:extLst>
          </p:cNvPr>
          <p:cNvSpPr>
            <a:spLocks noGrp="1"/>
          </p:cNvSpPr>
          <p:nvPr>
            <p:ph type="ctrTitle"/>
          </p:nvPr>
        </p:nvSpPr>
        <p:spPr>
          <a:xfrm>
            <a:off x="837126" y="1419226"/>
            <a:ext cx="4320227" cy="2009774"/>
          </a:xfrm>
        </p:spPr>
        <p:txBody>
          <a:bodyPr>
            <a:normAutofit/>
          </a:bodyPr>
          <a:lstStyle/>
          <a:p>
            <a:r>
              <a:rPr lang="en-US" sz="4000" dirty="0">
                <a:solidFill>
                  <a:srgbClr val="FFFFFF"/>
                </a:solidFill>
              </a:rPr>
              <a:t>WEEK 01</a:t>
            </a:r>
          </a:p>
        </p:txBody>
      </p:sp>
      <p:sp>
        <p:nvSpPr>
          <p:cNvPr id="5" name="TextBox 4">
            <a:extLst>
              <a:ext uri="{FF2B5EF4-FFF2-40B4-BE49-F238E27FC236}">
                <a16:creationId xmlns:a16="http://schemas.microsoft.com/office/drawing/2014/main" id="{4B68257F-038A-0EA6-639C-0A99438B1E4E}"/>
              </a:ext>
            </a:extLst>
          </p:cNvPr>
          <p:cNvSpPr txBox="1"/>
          <p:nvPr/>
        </p:nvSpPr>
        <p:spPr>
          <a:xfrm>
            <a:off x="837126" y="3915280"/>
            <a:ext cx="3912124" cy="3046988"/>
          </a:xfrm>
          <a:prstGeom prst="rect">
            <a:avLst/>
          </a:prstGeom>
          <a:noFill/>
        </p:spPr>
        <p:txBody>
          <a:bodyPr wrap="square" rtlCol="0">
            <a:spAutoFit/>
          </a:bodyPr>
          <a:lstStyle/>
          <a:p>
            <a:r>
              <a:rPr lang="en-US" sz="3200" dirty="0">
                <a:solidFill>
                  <a:srgbClr val="FFFFFF">
                    <a:alpha val="75000"/>
                  </a:srgbClr>
                </a:solidFill>
              </a:rPr>
              <a:t>Instructor: Yanan Wu</a:t>
            </a:r>
          </a:p>
          <a:p>
            <a:r>
              <a:rPr lang="en-US" sz="3200" dirty="0">
                <a:solidFill>
                  <a:srgbClr val="FFFFFF">
                    <a:alpha val="75000"/>
                  </a:srgbClr>
                </a:solidFill>
              </a:rPr>
              <a:t>TA: </a:t>
            </a:r>
            <a:r>
              <a:rPr lang="en-US" sz="3200" dirty="0" err="1">
                <a:solidFill>
                  <a:srgbClr val="FFFFFF">
                    <a:alpha val="75000"/>
                  </a:srgbClr>
                </a:solidFill>
              </a:rPr>
              <a:t>Vanchy</a:t>
            </a:r>
            <a:r>
              <a:rPr lang="en-US" sz="3200" dirty="0">
                <a:solidFill>
                  <a:srgbClr val="FFFFFF">
                    <a:alpha val="75000"/>
                  </a:srgbClr>
                </a:solidFill>
              </a:rPr>
              <a:t> Li</a:t>
            </a:r>
          </a:p>
          <a:p>
            <a:r>
              <a:rPr lang="en-US" sz="3200" dirty="0">
                <a:solidFill>
                  <a:srgbClr val="FFFFFF">
                    <a:alpha val="75000"/>
                  </a:srgbClr>
                </a:solidFill>
              </a:rPr>
              <a:t> </a:t>
            </a:r>
          </a:p>
          <a:p>
            <a:r>
              <a:rPr lang="en-US" sz="3200" dirty="0">
                <a:solidFill>
                  <a:srgbClr val="FFFFFF">
                    <a:alpha val="75000"/>
                  </a:srgbClr>
                </a:solidFill>
              </a:rPr>
              <a:t>Spring 2025</a:t>
            </a:r>
          </a:p>
          <a:p>
            <a:endParaRPr lang="en-US" sz="3200" dirty="0">
              <a:solidFill>
                <a:srgbClr val="FFFFFF">
                  <a:alpha val="75000"/>
                </a:srgbClr>
              </a:solidFill>
            </a:endParaRPr>
          </a:p>
          <a:p>
            <a:endParaRPr lang="en-US" sz="3200" dirty="0"/>
          </a:p>
        </p:txBody>
      </p:sp>
    </p:spTree>
    <p:extLst>
      <p:ext uri="{BB962C8B-B14F-4D97-AF65-F5344CB8AC3E}">
        <p14:creationId xmlns:p14="http://schemas.microsoft.com/office/powerpoint/2010/main" val="363913013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F6657-AA77-37DD-7B25-83BB2CA07614}"/>
              </a:ext>
            </a:extLst>
          </p:cNvPr>
          <p:cNvSpPr>
            <a:spLocks noGrp="1"/>
          </p:cNvSpPr>
          <p:nvPr>
            <p:ph type="title"/>
          </p:nvPr>
        </p:nvSpPr>
        <p:spPr>
          <a:xfrm>
            <a:off x="581192" y="702156"/>
            <a:ext cx="11029616" cy="651156"/>
          </a:xfrm>
        </p:spPr>
        <p:txBody>
          <a:bodyPr/>
          <a:lstStyle/>
          <a:p>
            <a:r>
              <a:rPr lang="en-US" dirty="0" err="1"/>
              <a:t>gRADE</a:t>
            </a:r>
            <a:endParaRPr lang="en-US" dirty="0"/>
          </a:p>
        </p:txBody>
      </p:sp>
      <p:sp>
        <p:nvSpPr>
          <p:cNvPr id="3" name="Content Placeholder 2">
            <a:extLst>
              <a:ext uri="{FF2B5EF4-FFF2-40B4-BE49-F238E27FC236}">
                <a16:creationId xmlns:a16="http://schemas.microsoft.com/office/drawing/2014/main" id="{D23B6DEA-8159-B287-B5B7-189C68B41E78}"/>
              </a:ext>
            </a:extLst>
          </p:cNvPr>
          <p:cNvSpPr>
            <a:spLocks noGrp="1"/>
          </p:cNvSpPr>
          <p:nvPr>
            <p:ph idx="1"/>
          </p:nvPr>
        </p:nvSpPr>
        <p:spPr>
          <a:xfrm>
            <a:off x="581193" y="1737360"/>
            <a:ext cx="11029615" cy="1060704"/>
          </a:xfrm>
        </p:spPr>
        <p:txBody>
          <a:bodyPr/>
          <a:lstStyle/>
          <a:p>
            <a:pPr marL="0" marR="0" algn="just"/>
            <a:r>
              <a:rPr lang="en-US" sz="1800" dirty="0">
                <a:solidFill>
                  <a:srgbClr val="000000"/>
                </a:solidFill>
                <a:effectLst/>
                <a:latin typeface="Calibri" panose="020F0502020204030204" pitchFamily="34" charset="0"/>
                <a:ea typeface="SimSun" panose="02010600030101010101" pitchFamily="2" charset="-122"/>
                <a:cs typeface="Times New Roman" panose="02020603050405020304" pitchFamily="18" charset="0"/>
              </a:rPr>
              <a:t>Assignments 		80% = nine labs </a:t>
            </a:r>
            <a:endParaRPr lang="en-US" sz="1800" dirty="0">
              <a:effectLst/>
              <a:latin typeface="Courier New" panose="02070309020205020404" pitchFamily="49" charset="0"/>
              <a:ea typeface="SimSun" panose="02010600030101010101" pitchFamily="2" charset="-122"/>
              <a:cs typeface="Times New Roman" panose="02020603050405020304" pitchFamily="18" charset="0"/>
            </a:endParaRPr>
          </a:p>
          <a:p>
            <a:pPr marL="0" marR="0" algn="just"/>
            <a:r>
              <a:rPr lang="en-US" sz="1800" dirty="0">
                <a:solidFill>
                  <a:srgbClr val="000000"/>
                </a:solidFill>
                <a:effectLst/>
                <a:latin typeface="Calibri" panose="020F0502020204030204" pitchFamily="34" charset="0"/>
                <a:ea typeface="SimSun" panose="02010600030101010101" pitchFamily="2" charset="-122"/>
                <a:cs typeface="Times New Roman" panose="02020603050405020304" pitchFamily="18" charset="0"/>
              </a:rPr>
              <a:t>Final Project	 	20% = 15% oral + 5% written</a:t>
            </a:r>
            <a:endParaRPr lang="en-US" sz="1800" dirty="0">
              <a:effectLst/>
              <a:latin typeface="Courier New" panose="02070309020205020404" pitchFamily="49" charset="0"/>
              <a:ea typeface="SimSun" panose="02010600030101010101" pitchFamily="2" charset="-122"/>
              <a:cs typeface="Times New Roman" panose="02020603050405020304" pitchFamily="18" charset="0"/>
            </a:endParaRPr>
          </a:p>
          <a:p>
            <a:endParaRPr lang="en-US" dirty="0"/>
          </a:p>
        </p:txBody>
      </p:sp>
      <p:graphicFrame>
        <p:nvGraphicFramePr>
          <p:cNvPr id="4" name="Table 3">
            <a:extLst>
              <a:ext uri="{FF2B5EF4-FFF2-40B4-BE49-F238E27FC236}">
                <a16:creationId xmlns:a16="http://schemas.microsoft.com/office/drawing/2014/main" id="{CAC90C5C-F9E1-0954-1711-A8D819403F98}"/>
              </a:ext>
            </a:extLst>
          </p:cNvPr>
          <p:cNvGraphicFramePr>
            <a:graphicFrameLocks noGrp="1"/>
          </p:cNvGraphicFramePr>
          <p:nvPr>
            <p:extLst>
              <p:ext uri="{D42A27DB-BD31-4B8C-83A1-F6EECF244321}">
                <p14:modId xmlns:p14="http://schemas.microsoft.com/office/powerpoint/2010/main" val="1587383109"/>
              </p:ext>
            </p:extLst>
          </p:nvPr>
        </p:nvGraphicFramePr>
        <p:xfrm>
          <a:off x="822896" y="2798064"/>
          <a:ext cx="7819367" cy="1639887"/>
        </p:xfrm>
        <a:graphic>
          <a:graphicData uri="http://schemas.openxmlformats.org/drawingml/2006/table">
            <a:tbl>
              <a:tblPr firstRow="1" firstCol="1" bandRow="1">
                <a:tableStyleId>{5C22544A-7EE6-4342-B048-85BDC9FD1C3A}</a:tableStyleId>
              </a:tblPr>
              <a:tblGrid>
                <a:gridCol w="1867154">
                  <a:extLst>
                    <a:ext uri="{9D8B030D-6E8A-4147-A177-3AD203B41FA5}">
                      <a16:colId xmlns:a16="http://schemas.microsoft.com/office/drawing/2014/main" val="2606029839"/>
                    </a:ext>
                  </a:extLst>
                </a:gridCol>
                <a:gridCol w="1984071">
                  <a:extLst>
                    <a:ext uri="{9D8B030D-6E8A-4147-A177-3AD203B41FA5}">
                      <a16:colId xmlns:a16="http://schemas.microsoft.com/office/drawing/2014/main" val="2582149590"/>
                    </a:ext>
                  </a:extLst>
                </a:gridCol>
                <a:gridCol w="1984071">
                  <a:extLst>
                    <a:ext uri="{9D8B030D-6E8A-4147-A177-3AD203B41FA5}">
                      <a16:colId xmlns:a16="http://schemas.microsoft.com/office/drawing/2014/main" val="815279871"/>
                    </a:ext>
                  </a:extLst>
                </a:gridCol>
                <a:gridCol w="1984071">
                  <a:extLst>
                    <a:ext uri="{9D8B030D-6E8A-4147-A177-3AD203B41FA5}">
                      <a16:colId xmlns:a16="http://schemas.microsoft.com/office/drawing/2014/main" val="3785864680"/>
                    </a:ext>
                  </a:extLst>
                </a:gridCol>
              </a:tblGrid>
              <a:tr h="546629">
                <a:tc>
                  <a:txBody>
                    <a:bodyPr/>
                    <a:lstStyle/>
                    <a:p>
                      <a:pPr marL="0" marR="302260" algn="just">
                        <a:lnSpc>
                          <a:spcPct val="103000"/>
                        </a:lnSpc>
                        <a:spcBef>
                          <a:spcPts val="670"/>
                        </a:spcBef>
                      </a:pPr>
                      <a:r>
                        <a:rPr lang="en-US" sz="1600" b="0" dirty="0">
                          <a:solidFill>
                            <a:schemeClr val="tx1"/>
                          </a:solidFill>
                          <a:effectLst/>
                        </a:rPr>
                        <a:t>A</a:t>
                      </a:r>
                      <a:r>
                        <a:rPr lang="en-US" sz="1600" b="0" spc="10" dirty="0">
                          <a:solidFill>
                            <a:schemeClr val="tx1"/>
                          </a:solidFill>
                          <a:effectLst/>
                        </a:rPr>
                        <a:t> </a:t>
                      </a:r>
                      <a:r>
                        <a:rPr lang="en-US" sz="1600" b="0" dirty="0">
                          <a:solidFill>
                            <a:schemeClr val="tx1"/>
                          </a:solidFill>
                          <a:effectLst/>
                        </a:rPr>
                        <a:t>(93.0</a:t>
                      </a:r>
                      <a:r>
                        <a:rPr lang="en-US" sz="1600" b="0" spc="20" dirty="0">
                          <a:solidFill>
                            <a:schemeClr val="tx1"/>
                          </a:solidFill>
                          <a:effectLst/>
                        </a:rPr>
                        <a:t> </a:t>
                      </a:r>
                      <a:r>
                        <a:rPr lang="en-US" sz="1600" b="0" dirty="0">
                          <a:solidFill>
                            <a:schemeClr val="tx1"/>
                          </a:solidFill>
                          <a:effectLst/>
                        </a:rPr>
                        <a:t>to</a:t>
                      </a:r>
                      <a:r>
                        <a:rPr lang="en-US" sz="1600" b="0" spc="25" dirty="0">
                          <a:solidFill>
                            <a:schemeClr val="tx1"/>
                          </a:solidFill>
                          <a:effectLst/>
                        </a:rPr>
                        <a:t> </a:t>
                      </a:r>
                      <a:r>
                        <a:rPr lang="en-US" sz="1600" b="0" spc="-10" dirty="0">
                          <a:solidFill>
                            <a:schemeClr val="tx1"/>
                          </a:solidFill>
                          <a:effectLst/>
                        </a:rPr>
                        <a:t>100.0)</a:t>
                      </a:r>
                      <a:endParaRPr lang="en-US" sz="16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302260" algn="just">
                        <a:lnSpc>
                          <a:spcPct val="103000"/>
                        </a:lnSpc>
                        <a:spcBef>
                          <a:spcPts val="670"/>
                        </a:spcBef>
                      </a:pPr>
                      <a:r>
                        <a:rPr lang="en-US" sz="1600" b="0" dirty="0">
                          <a:solidFill>
                            <a:schemeClr val="tx1"/>
                          </a:solidFill>
                          <a:effectLst/>
                        </a:rPr>
                        <a:t>B</a:t>
                      </a:r>
                      <a:r>
                        <a:rPr lang="en-US" sz="1600" b="0" spc="20" dirty="0">
                          <a:solidFill>
                            <a:schemeClr val="tx1"/>
                          </a:solidFill>
                          <a:effectLst/>
                        </a:rPr>
                        <a:t> </a:t>
                      </a:r>
                      <a:r>
                        <a:rPr lang="en-US" sz="1600" b="0" dirty="0">
                          <a:solidFill>
                            <a:schemeClr val="tx1"/>
                          </a:solidFill>
                          <a:effectLst/>
                        </a:rPr>
                        <a:t>(83.0</a:t>
                      </a:r>
                      <a:r>
                        <a:rPr lang="en-US" sz="1600" b="0" spc="25" dirty="0">
                          <a:solidFill>
                            <a:schemeClr val="tx1"/>
                          </a:solidFill>
                          <a:effectLst/>
                        </a:rPr>
                        <a:t> </a:t>
                      </a:r>
                      <a:r>
                        <a:rPr lang="en-US" sz="1600" b="0" dirty="0">
                          <a:solidFill>
                            <a:schemeClr val="tx1"/>
                          </a:solidFill>
                          <a:effectLst/>
                        </a:rPr>
                        <a:t>to</a:t>
                      </a:r>
                      <a:r>
                        <a:rPr lang="en-US" sz="1600" b="0" spc="25" dirty="0">
                          <a:solidFill>
                            <a:schemeClr val="tx1"/>
                          </a:solidFill>
                          <a:effectLst/>
                        </a:rPr>
                        <a:t> </a:t>
                      </a:r>
                      <a:r>
                        <a:rPr lang="en-US" sz="1600" b="0" spc="-10" dirty="0">
                          <a:solidFill>
                            <a:schemeClr val="tx1"/>
                          </a:solidFill>
                          <a:effectLst/>
                        </a:rPr>
                        <a:t>86.9)</a:t>
                      </a:r>
                      <a:endParaRPr lang="en-US" sz="16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302260" algn="just">
                        <a:lnSpc>
                          <a:spcPct val="103000"/>
                        </a:lnSpc>
                        <a:spcBef>
                          <a:spcPts val="670"/>
                        </a:spcBef>
                      </a:pPr>
                      <a:r>
                        <a:rPr lang="en-US" sz="1600" b="0" dirty="0">
                          <a:solidFill>
                            <a:schemeClr val="tx1"/>
                          </a:solidFill>
                          <a:effectLst/>
                        </a:rPr>
                        <a:t>C</a:t>
                      </a:r>
                      <a:r>
                        <a:rPr lang="en-US" sz="1600" b="0" spc="20" dirty="0">
                          <a:solidFill>
                            <a:schemeClr val="tx1"/>
                          </a:solidFill>
                          <a:effectLst/>
                        </a:rPr>
                        <a:t> </a:t>
                      </a:r>
                      <a:r>
                        <a:rPr lang="en-US" sz="1600" b="0" dirty="0">
                          <a:solidFill>
                            <a:schemeClr val="tx1"/>
                          </a:solidFill>
                          <a:effectLst/>
                        </a:rPr>
                        <a:t>(73.0</a:t>
                      </a:r>
                      <a:r>
                        <a:rPr lang="en-US" sz="1600" b="0" spc="25" dirty="0">
                          <a:solidFill>
                            <a:schemeClr val="tx1"/>
                          </a:solidFill>
                          <a:effectLst/>
                        </a:rPr>
                        <a:t> </a:t>
                      </a:r>
                      <a:r>
                        <a:rPr lang="en-US" sz="1600" b="0" dirty="0">
                          <a:solidFill>
                            <a:schemeClr val="tx1"/>
                          </a:solidFill>
                          <a:effectLst/>
                        </a:rPr>
                        <a:t>to</a:t>
                      </a:r>
                      <a:r>
                        <a:rPr lang="en-US" sz="1600" b="0" spc="25" dirty="0">
                          <a:solidFill>
                            <a:schemeClr val="tx1"/>
                          </a:solidFill>
                          <a:effectLst/>
                        </a:rPr>
                        <a:t> </a:t>
                      </a:r>
                      <a:r>
                        <a:rPr lang="en-US" sz="1600" b="0" spc="-10" dirty="0">
                          <a:solidFill>
                            <a:schemeClr val="tx1"/>
                          </a:solidFill>
                          <a:effectLst/>
                        </a:rPr>
                        <a:t>76.9)</a:t>
                      </a:r>
                      <a:endParaRPr lang="en-US" sz="16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302260" algn="just">
                        <a:lnSpc>
                          <a:spcPct val="103000"/>
                        </a:lnSpc>
                        <a:spcBef>
                          <a:spcPts val="670"/>
                        </a:spcBef>
                      </a:pPr>
                      <a:r>
                        <a:rPr lang="en-US" sz="1600" b="0">
                          <a:solidFill>
                            <a:schemeClr val="tx1"/>
                          </a:solidFill>
                          <a:effectLst/>
                        </a:rPr>
                        <a:t>D</a:t>
                      </a:r>
                      <a:r>
                        <a:rPr lang="en-US" sz="1600" b="0" spc="10">
                          <a:solidFill>
                            <a:schemeClr val="tx1"/>
                          </a:solidFill>
                          <a:effectLst/>
                        </a:rPr>
                        <a:t> </a:t>
                      </a:r>
                      <a:r>
                        <a:rPr lang="en-US" sz="1600" b="0">
                          <a:solidFill>
                            <a:schemeClr val="tx1"/>
                          </a:solidFill>
                          <a:effectLst/>
                        </a:rPr>
                        <a:t>(63.0</a:t>
                      </a:r>
                      <a:r>
                        <a:rPr lang="en-US" sz="1600" b="0" spc="20">
                          <a:solidFill>
                            <a:schemeClr val="tx1"/>
                          </a:solidFill>
                          <a:effectLst/>
                        </a:rPr>
                        <a:t> </a:t>
                      </a:r>
                      <a:r>
                        <a:rPr lang="en-US" sz="1600" b="0">
                          <a:solidFill>
                            <a:schemeClr val="tx1"/>
                          </a:solidFill>
                          <a:effectLst/>
                        </a:rPr>
                        <a:t>to</a:t>
                      </a:r>
                      <a:r>
                        <a:rPr lang="en-US" sz="1600" b="0" spc="25">
                          <a:solidFill>
                            <a:schemeClr val="tx1"/>
                          </a:solidFill>
                          <a:effectLst/>
                        </a:rPr>
                        <a:t> </a:t>
                      </a:r>
                      <a:r>
                        <a:rPr lang="en-US" sz="1600" b="0" spc="-20">
                          <a:solidFill>
                            <a:schemeClr val="tx1"/>
                          </a:solidFill>
                          <a:effectLst/>
                        </a:rPr>
                        <a:t>66.9)</a:t>
                      </a:r>
                      <a:endParaRPr lang="en-US" sz="1600" b="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3981955"/>
                  </a:ext>
                </a:extLst>
              </a:tr>
              <a:tr h="546629">
                <a:tc>
                  <a:txBody>
                    <a:bodyPr/>
                    <a:lstStyle/>
                    <a:p>
                      <a:pPr marL="0" marR="302260" algn="just">
                        <a:lnSpc>
                          <a:spcPct val="103000"/>
                        </a:lnSpc>
                        <a:spcBef>
                          <a:spcPts val="670"/>
                        </a:spcBef>
                      </a:pPr>
                      <a:r>
                        <a:rPr lang="en-US" sz="1600" b="0" dirty="0">
                          <a:solidFill>
                            <a:schemeClr val="tx1"/>
                          </a:solidFill>
                          <a:effectLst/>
                        </a:rPr>
                        <a:t>A-</a:t>
                      </a:r>
                      <a:r>
                        <a:rPr lang="en-US" sz="1600" b="0" spc="10" dirty="0">
                          <a:solidFill>
                            <a:schemeClr val="tx1"/>
                          </a:solidFill>
                          <a:effectLst/>
                        </a:rPr>
                        <a:t> </a:t>
                      </a:r>
                      <a:r>
                        <a:rPr lang="en-US" sz="1600" b="0" dirty="0">
                          <a:solidFill>
                            <a:schemeClr val="tx1"/>
                          </a:solidFill>
                          <a:effectLst/>
                        </a:rPr>
                        <a:t>(90.0</a:t>
                      </a:r>
                      <a:r>
                        <a:rPr lang="en-US" sz="1600" b="0" spc="15" dirty="0">
                          <a:solidFill>
                            <a:schemeClr val="tx1"/>
                          </a:solidFill>
                          <a:effectLst/>
                        </a:rPr>
                        <a:t> </a:t>
                      </a:r>
                      <a:r>
                        <a:rPr lang="en-US" sz="1600" b="0" dirty="0">
                          <a:solidFill>
                            <a:schemeClr val="tx1"/>
                          </a:solidFill>
                          <a:effectLst/>
                        </a:rPr>
                        <a:t>to</a:t>
                      </a:r>
                      <a:r>
                        <a:rPr lang="en-US" sz="1600" b="0" spc="25" dirty="0">
                          <a:solidFill>
                            <a:schemeClr val="tx1"/>
                          </a:solidFill>
                          <a:effectLst/>
                        </a:rPr>
                        <a:t> </a:t>
                      </a:r>
                      <a:r>
                        <a:rPr lang="en-US" sz="1600" b="0" spc="-20" dirty="0">
                          <a:solidFill>
                            <a:schemeClr val="tx1"/>
                          </a:solidFill>
                          <a:effectLst/>
                        </a:rPr>
                        <a:t>92.9)</a:t>
                      </a:r>
                      <a:endParaRPr lang="en-US" sz="16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302260" algn="just">
                        <a:lnSpc>
                          <a:spcPct val="103000"/>
                        </a:lnSpc>
                        <a:spcBef>
                          <a:spcPts val="670"/>
                        </a:spcBef>
                      </a:pPr>
                      <a:r>
                        <a:rPr lang="en-US" sz="1600" b="0" dirty="0">
                          <a:solidFill>
                            <a:schemeClr val="tx1"/>
                          </a:solidFill>
                          <a:effectLst/>
                        </a:rPr>
                        <a:t>B-</a:t>
                      </a:r>
                      <a:r>
                        <a:rPr lang="en-US" sz="1600" b="0" spc="20" dirty="0">
                          <a:solidFill>
                            <a:schemeClr val="tx1"/>
                          </a:solidFill>
                          <a:effectLst/>
                        </a:rPr>
                        <a:t> </a:t>
                      </a:r>
                      <a:r>
                        <a:rPr lang="en-US" sz="1600" b="0" dirty="0">
                          <a:solidFill>
                            <a:schemeClr val="tx1"/>
                          </a:solidFill>
                          <a:effectLst/>
                        </a:rPr>
                        <a:t>(80.0</a:t>
                      </a:r>
                      <a:r>
                        <a:rPr lang="en-US" sz="1600" b="0" spc="25" dirty="0">
                          <a:solidFill>
                            <a:schemeClr val="tx1"/>
                          </a:solidFill>
                          <a:effectLst/>
                        </a:rPr>
                        <a:t> </a:t>
                      </a:r>
                      <a:r>
                        <a:rPr lang="en-US" sz="1600" b="0" dirty="0">
                          <a:solidFill>
                            <a:schemeClr val="tx1"/>
                          </a:solidFill>
                          <a:effectLst/>
                        </a:rPr>
                        <a:t>to</a:t>
                      </a:r>
                      <a:r>
                        <a:rPr lang="en-US" sz="1600" b="0" spc="25" dirty="0">
                          <a:solidFill>
                            <a:schemeClr val="tx1"/>
                          </a:solidFill>
                          <a:effectLst/>
                        </a:rPr>
                        <a:t> </a:t>
                      </a:r>
                      <a:r>
                        <a:rPr lang="en-US" sz="1600" b="0" spc="-10" dirty="0">
                          <a:solidFill>
                            <a:schemeClr val="tx1"/>
                          </a:solidFill>
                          <a:effectLst/>
                        </a:rPr>
                        <a:t>82.9)</a:t>
                      </a:r>
                      <a:endParaRPr lang="en-US" sz="16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302260" algn="just">
                        <a:lnSpc>
                          <a:spcPct val="103000"/>
                        </a:lnSpc>
                        <a:spcBef>
                          <a:spcPts val="670"/>
                        </a:spcBef>
                      </a:pPr>
                      <a:r>
                        <a:rPr lang="en-US" sz="1600" b="0" dirty="0">
                          <a:solidFill>
                            <a:schemeClr val="tx1"/>
                          </a:solidFill>
                          <a:effectLst/>
                        </a:rPr>
                        <a:t>C-</a:t>
                      </a:r>
                      <a:r>
                        <a:rPr lang="en-US" sz="1600" b="0" spc="20" dirty="0">
                          <a:solidFill>
                            <a:schemeClr val="tx1"/>
                          </a:solidFill>
                          <a:effectLst/>
                        </a:rPr>
                        <a:t> </a:t>
                      </a:r>
                      <a:r>
                        <a:rPr lang="en-US" sz="1600" b="0" dirty="0">
                          <a:solidFill>
                            <a:schemeClr val="tx1"/>
                          </a:solidFill>
                          <a:effectLst/>
                        </a:rPr>
                        <a:t>(70.0</a:t>
                      </a:r>
                      <a:r>
                        <a:rPr lang="en-US" sz="1600" b="0" spc="25" dirty="0">
                          <a:solidFill>
                            <a:schemeClr val="tx1"/>
                          </a:solidFill>
                          <a:effectLst/>
                        </a:rPr>
                        <a:t> </a:t>
                      </a:r>
                      <a:r>
                        <a:rPr lang="en-US" sz="1600" b="0" dirty="0">
                          <a:solidFill>
                            <a:schemeClr val="tx1"/>
                          </a:solidFill>
                          <a:effectLst/>
                        </a:rPr>
                        <a:t>to</a:t>
                      </a:r>
                      <a:r>
                        <a:rPr lang="en-US" sz="1600" b="0" spc="25" dirty="0">
                          <a:solidFill>
                            <a:schemeClr val="tx1"/>
                          </a:solidFill>
                          <a:effectLst/>
                        </a:rPr>
                        <a:t> </a:t>
                      </a:r>
                      <a:r>
                        <a:rPr lang="en-US" sz="1600" b="0" spc="-10" dirty="0">
                          <a:solidFill>
                            <a:schemeClr val="tx1"/>
                          </a:solidFill>
                          <a:effectLst/>
                        </a:rPr>
                        <a:t>72.9)</a:t>
                      </a:r>
                      <a:endParaRPr lang="en-US" sz="16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302260" algn="just">
                        <a:lnSpc>
                          <a:spcPct val="103000"/>
                        </a:lnSpc>
                        <a:spcBef>
                          <a:spcPts val="670"/>
                        </a:spcBef>
                      </a:pPr>
                      <a:r>
                        <a:rPr lang="en-US" sz="1600" b="0">
                          <a:solidFill>
                            <a:schemeClr val="tx1"/>
                          </a:solidFill>
                          <a:effectLst/>
                        </a:rPr>
                        <a:t>D-</a:t>
                      </a:r>
                      <a:r>
                        <a:rPr lang="en-US" sz="1600" b="0" spc="10">
                          <a:solidFill>
                            <a:schemeClr val="tx1"/>
                          </a:solidFill>
                          <a:effectLst/>
                        </a:rPr>
                        <a:t> </a:t>
                      </a:r>
                      <a:r>
                        <a:rPr lang="en-US" sz="1600" b="0">
                          <a:solidFill>
                            <a:schemeClr val="tx1"/>
                          </a:solidFill>
                          <a:effectLst/>
                        </a:rPr>
                        <a:t>(60.0</a:t>
                      </a:r>
                      <a:r>
                        <a:rPr lang="en-US" sz="1600" b="0" spc="15">
                          <a:solidFill>
                            <a:schemeClr val="tx1"/>
                          </a:solidFill>
                          <a:effectLst/>
                        </a:rPr>
                        <a:t> </a:t>
                      </a:r>
                      <a:r>
                        <a:rPr lang="en-US" sz="1600" b="0">
                          <a:solidFill>
                            <a:schemeClr val="tx1"/>
                          </a:solidFill>
                          <a:effectLst/>
                        </a:rPr>
                        <a:t>to</a:t>
                      </a:r>
                      <a:r>
                        <a:rPr lang="en-US" sz="1600" b="0" spc="25">
                          <a:solidFill>
                            <a:schemeClr val="tx1"/>
                          </a:solidFill>
                          <a:effectLst/>
                        </a:rPr>
                        <a:t> </a:t>
                      </a:r>
                      <a:r>
                        <a:rPr lang="en-US" sz="1600" b="0" spc="-20">
                          <a:solidFill>
                            <a:schemeClr val="tx1"/>
                          </a:solidFill>
                          <a:effectLst/>
                        </a:rPr>
                        <a:t>62.9)</a:t>
                      </a:r>
                      <a:endParaRPr lang="en-US" sz="1600" b="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0690648"/>
                  </a:ext>
                </a:extLst>
              </a:tr>
              <a:tr h="546629">
                <a:tc>
                  <a:txBody>
                    <a:bodyPr/>
                    <a:lstStyle/>
                    <a:p>
                      <a:pPr marL="0" marR="302260" algn="just">
                        <a:lnSpc>
                          <a:spcPct val="103000"/>
                        </a:lnSpc>
                        <a:spcBef>
                          <a:spcPts val="670"/>
                        </a:spcBef>
                      </a:pPr>
                      <a:r>
                        <a:rPr lang="en-US" sz="1600" b="0">
                          <a:solidFill>
                            <a:schemeClr val="tx1"/>
                          </a:solidFill>
                          <a:effectLst/>
                        </a:rPr>
                        <a:t>B+</a:t>
                      </a:r>
                      <a:r>
                        <a:rPr lang="en-US" sz="1600" b="0" spc="-45">
                          <a:solidFill>
                            <a:schemeClr val="tx1"/>
                          </a:solidFill>
                          <a:effectLst/>
                        </a:rPr>
                        <a:t> </a:t>
                      </a:r>
                      <a:r>
                        <a:rPr lang="en-US" sz="1600" b="0">
                          <a:solidFill>
                            <a:schemeClr val="tx1"/>
                          </a:solidFill>
                          <a:effectLst/>
                        </a:rPr>
                        <a:t>(87.0</a:t>
                      </a:r>
                      <a:r>
                        <a:rPr lang="en-US" sz="1600" b="0" spc="-40">
                          <a:solidFill>
                            <a:schemeClr val="tx1"/>
                          </a:solidFill>
                          <a:effectLst/>
                        </a:rPr>
                        <a:t> </a:t>
                      </a:r>
                      <a:r>
                        <a:rPr lang="en-US" sz="1600" b="0">
                          <a:solidFill>
                            <a:schemeClr val="tx1"/>
                          </a:solidFill>
                          <a:effectLst/>
                        </a:rPr>
                        <a:t>to</a:t>
                      </a:r>
                      <a:r>
                        <a:rPr lang="en-US" sz="1600" b="0" spc="-40">
                          <a:solidFill>
                            <a:schemeClr val="tx1"/>
                          </a:solidFill>
                          <a:effectLst/>
                        </a:rPr>
                        <a:t> </a:t>
                      </a:r>
                      <a:r>
                        <a:rPr lang="en-US" sz="1600" b="0" spc="-10">
                          <a:solidFill>
                            <a:schemeClr val="tx1"/>
                          </a:solidFill>
                          <a:effectLst/>
                        </a:rPr>
                        <a:t>89.9)</a:t>
                      </a:r>
                      <a:endParaRPr lang="en-US" sz="1600" b="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302260" algn="just">
                        <a:lnSpc>
                          <a:spcPct val="103000"/>
                        </a:lnSpc>
                        <a:spcBef>
                          <a:spcPts val="670"/>
                        </a:spcBef>
                      </a:pPr>
                      <a:r>
                        <a:rPr lang="en-US" sz="1600" b="0" dirty="0">
                          <a:solidFill>
                            <a:schemeClr val="tx1"/>
                          </a:solidFill>
                          <a:effectLst/>
                        </a:rPr>
                        <a:t>C+</a:t>
                      </a:r>
                      <a:r>
                        <a:rPr lang="en-US" sz="1600" b="0" spc="-45" dirty="0">
                          <a:solidFill>
                            <a:schemeClr val="tx1"/>
                          </a:solidFill>
                          <a:effectLst/>
                        </a:rPr>
                        <a:t> </a:t>
                      </a:r>
                      <a:r>
                        <a:rPr lang="en-US" sz="1600" b="0" dirty="0">
                          <a:solidFill>
                            <a:schemeClr val="tx1"/>
                          </a:solidFill>
                          <a:effectLst/>
                        </a:rPr>
                        <a:t>(77.0</a:t>
                      </a:r>
                      <a:r>
                        <a:rPr lang="en-US" sz="1600" b="0" spc="-40" dirty="0">
                          <a:solidFill>
                            <a:schemeClr val="tx1"/>
                          </a:solidFill>
                          <a:effectLst/>
                        </a:rPr>
                        <a:t> </a:t>
                      </a:r>
                      <a:r>
                        <a:rPr lang="en-US" sz="1600" b="0" dirty="0">
                          <a:solidFill>
                            <a:schemeClr val="tx1"/>
                          </a:solidFill>
                          <a:effectLst/>
                        </a:rPr>
                        <a:t>to</a:t>
                      </a:r>
                      <a:r>
                        <a:rPr lang="en-US" sz="1600" b="0" spc="-40" dirty="0">
                          <a:solidFill>
                            <a:schemeClr val="tx1"/>
                          </a:solidFill>
                          <a:effectLst/>
                        </a:rPr>
                        <a:t> </a:t>
                      </a:r>
                      <a:r>
                        <a:rPr lang="en-US" sz="1600" b="0" spc="-10" dirty="0">
                          <a:solidFill>
                            <a:schemeClr val="tx1"/>
                          </a:solidFill>
                          <a:effectLst/>
                        </a:rPr>
                        <a:t>77.9)</a:t>
                      </a:r>
                      <a:endParaRPr lang="en-US" sz="16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302260" algn="just">
                        <a:lnSpc>
                          <a:spcPct val="103000"/>
                        </a:lnSpc>
                        <a:spcBef>
                          <a:spcPts val="670"/>
                        </a:spcBef>
                      </a:pPr>
                      <a:r>
                        <a:rPr lang="en-US" sz="1600" b="0" dirty="0">
                          <a:solidFill>
                            <a:schemeClr val="tx1"/>
                          </a:solidFill>
                          <a:effectLst/>
                        </a:rPr>
                        <a:t>D+</a:t>
                      </a:r>
                      <a:r>
                        <a:rPr lang="en-US" sz="1600" b="0" spc="-50" dirty="0">
                          <a:solidFill>
                            <a:schemeClr val="tx1"/>
                          </a:solidFill>
                          <a:effectLst/>
                        </a:rPr>
                        <a:t> </a:t>
                      </a:r>
                      <a:r>
                        <a:rPr lang="en-US" sz="1600" b="0" dirty="0">
                          <a:solidFill>
                            <a:schemeClr val="tx1"/>
                          </a:solidFill>
                          <a:effectLst/>
                        </a:rPr>
                        <a:t>(67.0</a:t>
                      </a:r>
                      <a:r>
                        <a:rPr lang="en-US" sz="1600" b="0" spc="-40" dirty="0">
                          <a:solidFill>
                            <a:schemeClr val="tx1"/>
                          </a:solidFill>
                          <a:effectLst/>
                        </a:rPr>
                        <a:t> </a:t>
                      </a:r>
                      <a:r>
                        <a:rPr lang="en-US" sz="1600" b="0" dirty="0">
                          <a:solidFill>
                            <a:schemeClr val="tx1"/>
                          </a:solidFill>
                          <a:effectLst/>
                        </a:rPr>
                        <a:t>to</a:t>
                      </a:r>
                      <a:r>
                        <a:rPr lang="en-US" sz="1600" b="0" spc="-40" dirty="0">
                          <a:solidFill>
                            <a:schemeClr val="tx1"/>
                          </a:solidFill>
                          <a:effectLst/>
                        </a:rPr>
                        <a:t> </a:t>
                      </a:r>
                      <a:r>
                        <a:rPr lang="en-US" sz="1600" b="0" spc="-10" dirty="0">
                          <a:solidFill>
                            <a:schemeClr val="tx1"/>
                          </a:solidFill>
                          <a:effectLst/>
                        </a:rPr>
                        <a:t>69.9)</a:t>
                      </a:r>
                      <a:endParaRPr lang="en-US" sz="16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302260" algn="just">
                        <a:lnSpc>
                          <a:spcPct val="103000"/>
                        </a:lnSpc>
                        <a:spcBef>
                          <a:spcPts val="670"/>
                        </a:spcBef>
                      </a:pPr>
                      <a:r>
                        <a:rPr lang="en-US" sz="1600" b="0" dirty="0">
                          <a:solidFill>
                            <a:schemeClr val="tx1"/>
                          </a:solidFill>
                          <a:effectLst/>
                        </a:rPr>
                        <a:t>F</a:t>
                      </a:r>
                      <a:r>
                        <a:rPr lang="en-US" sz="1600" b="0" spc="15" dirty="0">
                          <a:solidFill>
                            <a:schemeClr val="tx1"/>
                          </a:solidFill>
                          <a:effectLst/>
                        </a:rPr>
                        <a:t> </a:t>
                      </a:r>
                      <a:r>
                        <a:rPr lang="en-US" sz="1600" b="0" dirty="0">
                          <a:solidFill>
                            <a:schemeClr val="tx1"/>
                          </a:solidFill>
                          <a:effectLst/>
                        </a:rPr>
                        <a:t>(0.0</a:t>
                      </a:r>
                      <a:r>
                        <a:rPr lang="en-US" sz="1600" b="0" spc="20" dirty="0">
                          <a:solidFill>
                            <a:schemeClr val="tx1"/>
                          </a:solidFill>
                          <a:effectLst/>
                        </a:rPr>
                        <a:t> </a:t>
                      </a:r>
                      <a:r>
                        <a:rPr lang="en-US" sz="1600" b="0" dirty="0">
                          <a:solidFill>
                            <a:schemeClr val="tx1"/>
                          </a:solidFill>
                          <a:effectLst/>
                        </a:rPr>
                        <a:t>to</a:t>
                      </a:r>
                      <a:r>
                        <a:rPr lang="en-US" sz="1600" b="0" spc="20" dirty="0">
                          <a:solidFill>
                            <a:schemeClr val="tx1"/>
                          </a:solidFill>
                          <a:effectLst/>
                        </a:rPr>
                        <a:t> </a:t>
                      </a:r>
                      <a:r>
                        <a:rPr lang="en-US" sz="1600" b="0" spc="-20" dirty="0">
                          <a:solidFill>
                            <a:schemeClr val="tx1"/>
                          </a:solidFill>
                          <a:effectLst/>
                        </a:rPr>
                        <a:t>59.9)</a:t>
                      </a:r>
                      <a:endParaRPr lang="en-US" sz="16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80491024"/>
                  </a:ext>
                </a:extLst>
              </a:tr>
            </a:tbl>
          </a:graphicData>
        </a:graphic>
      </p:graphicFrame>
    </p:spTree>
    <p:extLst>
      <p:ext uri="{BB962C8B-B14F-4D97-AF65-F5344CB8AC3E}">
        <p14:creationId xmlns:p14="http://schemas.microsoft.com/office/powerpoint/2010/main" val="3362862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85FF4-BD3E-E7CA-09BE-83BBF37F39C2}"/>
              </a:ext>
            </a:extLst>
          </p:cNvPr>
          <p:cNvSpPr>
            <a:spLocks noGrp="1"/>
          </p:cNvSpPr>
          <p:nvPr>
            <p:ph type="title"/>
          </p:nvPr>
        </p:nvSpPr>
        <p:spPr>
          <a:xfrm>
            <a:off x="581192" y="702156"/>
            <a:ext cx="11029616" cy="523140"/>
          </a:xfrm>
        </p:spPr>
        <p:txBody>
          <a:bodyPr/>
          <a:lstStyle/>
          <a:p>
            <a:r>
              <a:rPr lang="en-US" dirty="0"/>
              <a:t>Important dates</a:t>
            </a:r>
          </a:p>
        </p:txBody>
      </p:sp>
      <p:sp>
        <p:nvSpPr>
          <p:cNvPr id="3" name="Content Placeholder 2">
            <a:extLst>
              <a:ext uri="{FF2B5EF4-FFF2-40B4-BE49-F238E27FC236}">
                <a16:creationId xmlns:a16="http://schemas.microsoft.com/office/drawing/2014/main" id="{E3CEB13A-674D-7CD3-3E12-1C6C4ABF5573}"/>
              </a:ext>
            </a:extLst>
          </p:cNvPr>
          <p:cNvSpPr>
            <a:spLocks noGrp="1"/>
          </p:cNvSpPr>
          <p:nvPr>
            <p:ph idx="1"/>
          </p:nvPr>
        </p:nvSpPr>
        <p:spPr>
          <a:xfrm>
            <a:off x="581192" y="1353312"/>
            <a:ext cx="11029615" cy="4398264"/>
          </a:xfrm>
        </p:spPr>
        <p:txBody>
          <a:bodyPr>
            <a:normAutofit/>
          </a:bodyPr>
          <a:lstStyle/>
          <a:p>
            <a:r>
              <a:rPr lang="en-US" b="1" dirty="0"/>
              <a:t>Jan 22. </a:t>
            </a:r>
            <a:r>
              <a:rPr lang="en-US" b="0" i="0" dirty="0">
                <a:solidFill>
                  <a:srgbClr val="000000"/>
                </a:solidFill>
                <a:effectLst/>
                <a:latin typeface="Source Sans Pro" panose="020B0503030403020204" pitchFamily="34" charset="0"/>
              </a:rPr>
              <a:t>Add/Drop ends (&amp; last day to request audit) Full Semester</a:t>
            </a:r>
          </a:p>
          <a:p>
            <a:r>
              <a:rPr lang="en-US" b="0" i="0" dirty="0">
                <a:solidFill>
                  <a:srgbClr val="000000"/>
                </a:solidFill>
                <a:effectLst/>
                <a:latin typeface="Source Sans Pro" panose="020B0503030403020204" pitchFamily="34" charset="0"/>
              </a:rPr>
              <a:t>No class</a:t>
            </a:r>
          </a:p>
          <a:p>
            <a:pPr lvl="1">
              <a:buFont typeface="Wingdings" panose="05000000000000000000" pitchFamily="2" charset="2"/>
              <a:buChar char="Ø"/>
            </a:pPr>
            <a:r>
              <a:rPr lang="en-US" sz="1800" dirty="0">
                <a:solidFill>
                  <a:srgbClr val="000000"/>
                </a:solidFill>
                <a:latin typeface="Source Sans Pro" panose="020B0503030403020204" pitchFamily="34" charset="0"/>
              </a:rPr>
              <a:t>Jan 20. University holiday</a:t>
            </a:r>
          </a:p>
          <a:p>
            <a:pPr lvl="1">
              <a:buFont typeface="Wingdings" panose="05000000000000000000" pitchFamily="2" charset="2"/>
              <a:buChar char="Ø"/>
            </a:pPr>
            <a:r>
              <a:rPr lang="en-US" sz="1800" dirty="0">
                <a:solidFill>
                  <a:srgbClr val="000000"/>
                </a:solidFill>
                <a:latin typeface="Source Sans Pro" panose="020B0503030403020204" pitchFamily="34" charset="0"/>
              </a:rPr>
              <a:t>Feb 17. Wellness day</a:t>
            </a:r>
          </a:p>
          <a:p>
            <a:pPr lvl="1">
              <a:buFont typeface="Wingdings" panose="05000000000000000000" pitchFamily="2" charset="2"/>
              <a:buChar char="Ø"/>
            </a:pPr>
            <a:r>
              <a:rPr lang="en-US" sz="1800" dirty="0">
                <a:solidFill>
                  <a:srgbClr val="000000"/>
                </a:solidFill>
                <a:latin typeface="Source Sans Pro" panose="020B0503030403020204" pitchFamily="34" charset="0"/>
              </a:rPr>
              <a:t>March 3-7 Spring Break</a:t>
            </a:r>
          </a:p>
          <a:p>
            <a:pPr lvl="1">
              <a:buFont typeface="Wingdings" panose="05000000000000000000" pitchFamily="2" charset="2"/>
              <a:buChar char="Ø"/>
            </a:pPr>
            <a:r>
              <a:rPr lang="en-US" sz="1800" dirty="0">
                <a:solidFill>
                  <a:srgbClr val="000000"/>
                </a:solidFill>
                <a:latin typeface="Source Sans Pro" panose="020B0503030403020204" pitchFamily="34" charset="0"/>
              </a:rPr>
              <a:t>March 24-27 AAG Conference</a:t>
            </a:r>
          </a:p>
          <a:p>
            <a:r>
              <a:rPr lang="en-US" dirty="0">
                <a:solidFill>
                  <a:srgbClr val="000000"/>
                </a:solidFill>
                <a:latin typeface="Source Sans Pro" panose="020B0503030403020204" pitchFamily="34" charset="0"/>
              </a:rPr>
              <a:t>Final project</a:t>
            </a:r>
          </a:p>
          <a:p>
            <a:pPr lvl="1">
              <a:buFont typeface="Wingdings" panose="05000000000000000000" pitchFamily="2" charset="2"/>
              <a:buChar char="Ø"/>
            </a:pPr>
            <a:r>
              <a:rPr lang="en-US" sz="1800" dirty="0">
                <a:solidFill>
                  <a:srgbClr val="000000"/>
                </a:solidFill>
                <a:latin typeface="Source Sans Pro" panose="020B0503030403020204" pitchFamily="34" charset="0"/>
              </a:rPr>
              <a:t>April 14-24 Working on final project</a:t>
            </a:r>
          </a:p>
          <a:p>
            <a:pPr lvl="1">
              <a:buFont typeface="Wingdings" panose="05000000000000000000" pitchFamily="2" charset="2"/>
              <a:buChar char="Ø"/>
            </a:pPr>
            <a:r>
              <a:rPr lang="en-US" sz="1800" dirty="0">
                <a:solidFill>
                  <a:srgbClr val="000000"/>
                </a:solidFill>
                <a:latin typeface="Source Sans Pro" panose="020B0503030403020204" pitchFamily="34" charset="0"/>
              </a:rPr>
              <a:t>April 28 – May 1 Final project presentation</a:t>
            </a:r>
          </a:p>
          <a:p>
            <a:pPr lvl="1">
              <a:buFont typeface="Wingdings" panose="05000000000000000000" pitchFamily="2" charset="2"/>
              <a:buChar char="Ø"/>
            </a:pPr>
            <a:r>
              <a:rPr lang="en-US" sz="1800" dirty="0">
                <a:solidFill>
                  <a:srgbClr val="000000"/>
                </a:solidFill>
                <a:latin typeface="Source Sans Pro" panose="020B0503030403020204" pitchFamily="34" charset="0"/>
              </a:rPr>
              <a:t>May 5 Final report due</a:t>
            </a:r>
          </a:p>
          <a:p>
            <a:pPr>
              <a:buFont typeface="Wingdings" panose="05000000000000000000" pitchFamily="2" charset="2"/>
              <a:buChar char="Ø"/>
            </a:pPr>
            <a:endParaRPr lang="en-US" dirty="0"/>
          </a:p>
        </p:txBody>
      </p:sp>
    </p:spTree>
    <p:extLst>
      <p:ext uri="{BB962C8B-B14F-4D97-AF65-F5344CB8AC3E}">
        <p14:creationId xmlns:p14="http://schemas.microsoft.com/office/powerpoint/2010/main" val="3726547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FBE67-7E6F-6E6F-FC99-22EAEC14BBE3}"/>
              </a:ext>
            </a:extLst>
          </p:cNvPr>
          <p:cNvSpPr>
            <a:spLocks noGrp="1"/>
          </p:cNvSpPr>
          <p:nvPr>
            <p:ph type="title"/>
          </p:nvPr>
        </p:nvSpPr>
        <p:spPr>
          <a:xfrm>
            <a:off x="581192" y="535716"/>
            <a:ext cx="11029616" cy="550572"/>
          </a:xfrm>
        </p:spPr>
        <p:txBody>
          <a:bodyPr/>
          <a:lstStyle/>
          <a:p>
            <a:r>
              <a:rPr lang="en-US" dirty="0"/>
              <a:t>COURSE WEBSITE</a:t>
            </a:r>
            <a:r>
              <a:rPr lang="en-US" altLang="zh-CN" dirty="0"/>
              <a:t>s</a:t>
            </a:r>
            <a:r>
              <a:rPr lang="en-US" dirty="0"/>
              <a:t> ON GITHUB</a:t>
            </a:r>
          </a:p>
        </p:txBody>
      </p:sp>
      <p:sp>
        <p:nvSpPr>
          <p:cNvPr id="3" name="Content Placeholder 2">
            <a:extLst>
              <a:ext uri="{FF2B5EF4-FFF2-40B4-BE49-F238E27FC236}">
                <a16:creationId xmlns:a16="http://schemas.microsoft.com/office/drawing/2014/main" id="{CD7C1A4A-EA13-3EA7-F886-BA35DE5198CC}"/>
              </a:ext>
            </a:extLst>
          </p:cNvPr>
          <p:cNvSpPr>
            <a:spLocks noGrp="1"/>
          </p:cNvSpPr>
          <p:nvPr>
            <p:ph idx="1"/>
          </p:nvPr>
        </p:nvSpPr>
        <p:spPr>
          <a:xfrm>
            <a:off x="1326507" y="3718475"/>
            <a:ext cx="2213546" cy="391485"/>
          </a:xfrm>
        </p:spPr>
        <p:txBody>
          <a:bodyPr>
            <a:normAutofit/>
          </a:bodyPr>
          <a:lstStyle/>
          <a:p>
            <a:r>
              <a:rPr lang="en-US" dirty="0">
                <a:hlinkClick r:id="rId2"/>
              </a:rPr>
              <a:t>Spatial Database</a:t>
            </a:r>
            <a:endParaRPr lang="en-US" dirty="0"/>
          </a:p>
        </p:txBody>
      </p:sp>
      <p:sp>
        <p:nvSpPr>
          <p:cNvPr id="4" name="Content Placeholder 2">
            <a:extLst>
              <a:ext uri="{FF2B5EF4-FFF2-40B4-BE49-F238E27FC236}">
                <a16:creationId xmlns:a16="http://schemas.microsoft.com/office/drawing/2014/main" id="{593D45D8-17CA-B40F-6A6B-BA912C19DE0E}"/>
              </a:ext>
            </a:extLst>
          </p:cNvPr>
          <p:cNvSpPr txBox="1">
            <a:spLocks/>
          </p:cNvSpPr>
          <p:nvPr/>
        </p:nvSpPr>
        <p:spPr>
          <a:xfrm>
            <a:off x="6510478" y="3513228"/>
            <a:ext cx="2595480" cy="667512"/>
          </a:xfrm>
          <a:prstGeom prst="rect">
            <a:avLst/>
          </a:prstGeom>
        </p:spPr>
        <p:txBody>
          <a:bodyPr vert="horz" lIns="91440" tIns="45720" rIns="91440" bIns="45720" rtlCol="0" anchor="ctr">
            <a:normAutofit/>
          </a:bodyPr>
          <a:lst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hlinkClick r:id="rId3"/>
              </a:rPr>
              <a:t>Intermediate Statistics</a:t>
            </a:r>
            <a:endParaRPr lang="en-US" dirty="0"/>
          </a:p>
        </p:txBody>
      </p:sp>
      <p:sp>
        <p:nvSpPr>
          <p:cNvPr id="5" name="Content Placeholder 2">
            <a:extLst>
              <a:ext uri="{FF2B5EF4-FFF2-40B4-BE49-F238E27FC236}">
                <a16:creationId xmlns:a16="http://schemas.microsoft.com/office/drawing/2014/main" id="{720992B8-FD45-3A0C-5BD2-021ECDB85B50}"/>
              </a:ext>
            </a:extLst>
          </p:cNvPr>
          <p:cNvSpPr txBox="1">
            <a:spLocks/>
          </p:cNvSpPr>
          <p:nvPr/>
        </p:nvSpPr>
        <p:spPr>
          <a:xfrm>
            <a:off x="1244560" y="6508535"/>
            <a:ext cx="4164544" cy="394779"/>
          </a:xfrm>
          <a:prstGeom prst="rect">
            <a:avLst/>
          </a:prstGeom>
        </p:spPr>
        <p:txBody>
          <a:bodyPr vert="horz" lIns="91440" tIns="45720" rIns="91440" bIns="45720" rtlCol="0" anchor="ctr">
            <a:normAutofit/>
          </a:bodyPr>
          <a:lst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hlinkClick r:id="rId4"/>
              </a:rPr>
              <a:t>Python Programming</a:t>
            </a:r>
            <a:endParaRPr lang="en-US" dirty="0"/>
          </a:p>
        </p:txBody>
      </p:sp>
      <p:sp>
        <p:nvSpPr>
          <p:cNvPr id="6" name="Content Placeholder 2">
            <a:extLst>
              <a:ext uri="{FF2B5EF4-FFF2-40B4-BE49-F238E27FC236}">
                <a16:creationId xmlns:a16="http://schemas.microsoft.com/office/drawing/2014/main" id="{BF41F0E8-80D4-345B-0598-7A31EC2E9B6F}"/>
              </a:ext>
            </a:extLst>
          </p:cNvPr>
          <p:cNvSpPr txBox="1">
            <a:spLocks/>
          </p:cNvSpPr>
          <p:nvPr/>
        </p:nvSpPr>
        <p:spPr>
          <a:xfrm>
            <a:off x="6969176" y="6441240"/>
            <a:ext cx="4164544" cy="474963"/>
          </a:xfrm>
          <a:prstGeom prst="rect">
            <a:avLst/>
          </a:prstGeom>
        </p:spPr>
        <p:txBody>
          <a:bodyPr vert="horz" lIns="91440" tIns="45720" rIns="91440" bIns="45720" rtlCol="0" anchor="ctr">
            <a:normAutofit/>
          </a:bodyPr>
          <a:lst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hlinkClick r:id="rId5"/>
              </a:rPr>
              <a:t>Web Mapping</a:t>
            </a:r>
            <a:endParaRPr lang="en-US" dirty="0"/>
          </a:p>
        </p:txBody>
      </p:sp>
      <p:pic>
        <p:nvPicPr>
          <p:cNvPr id="8" name="Picture 7" descr="A logo of a globe and a snake&#10;&#10;Description automatically generated">
            <a:extLst>
              <a:ext uri="{FF2B5EF4-FFF2-40B4-BE49-F238E27FC236}">
                <a16:creationId xmlns:a16="http://schemas.microsoft.com/office/drawing/2014/main" id="{BEF7A273-0D7C-0603-A382-10E3659828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4560" y="4160639"/>
            <a:ext cx="2377440" cy="2377440"/>
          </a:xfrm>
          <a:prstGeom prst="rect">
            <a:avLst/>
          </a:prstGeom>
        </p:spPr>
      </p:pic>
      <p:pic>
        <p:nvPicPr>
          <p:cNvPr id="10" name="Picture 9" descr="A colorful circle with graphics and a map&#10;&#10;Description automatically generated with medium confidence">
            <a:extLst>
              <a:ext uri="{FF2B5EF4-FFF2-40B4-BE49-F238E27FC236}">
                <a16:creationId xmlns:a16="http://schemas.microsoft.com/office/drawing/2014/main" id="{F5C956BE-9842-80BB-5D2D-9A834B851A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19498" y="1252728"/>
            <a:ext cx="2377440" cy="2377440"/>
          </a:xfrm>
          <a:prstGeom prst="rect">
            <a:avLst/>
          </a:prstGeom>
        </p:spPr>
      </p:pic>
      <p:pic>
        <p:nvPicPr>
          <p:cNvPr id="12" name="Picture 11" descr="A logo of a browser with a globe and a pin&#10;&#10;Description automatically generated">
            <a:extLst>
              <a:ext uri="{FF2B5EF4-FFF2-40B4-BE49-F238E27FC236}">
                <a16:creationId xmlns:a16="http://schemas.microsoft.com/office/drawing/2014/main" id="{5AFE229C-82F7-F91F-2969-8C7028EEC3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19498" y="4097037"/>
            <a:ext cx="2377440" cy="2377440"/>
          </a:xfrm>
          <a:prstGeom prst="rect">
            <a:avLst/>
          </a:prstGeom>
        </p:spPr>
      </p:pic>
      <p:pic>
        <p:nvPicPr>
          <p:cNvPr id="13" name="Picture 12">
            <a:extLst>
              <a:ext uri="{FF2B5EF4-FFF2-40B4-BE49-F238E27FC236}">
                <a16:creationId xmlns:a16="http://schemas.microsoft.com/office/drawing/2014/main" id="{38D069DB-DA32-0959-916E-FE43A38DDA96}"/>
              </a:ext>
            </a:extLst>
          </p:cNvPr>
          <p:cNvPicPr>
            <a:picLocks noChangeAspect="1"/>
          </p:cNvPicPr>
          <p:nvPr/>
        </p:nvPicPr>
        <p:blipFill>
          <a:blip r:embed="rId9"/>
          <a:stretch>
            <a:fillRect/>
          </a:stretch>
        </p:blipFill>
        <p:spPr>
          <a:xfrm>
            <a:off x="1254680" y="1252728"/>
            <a:ext cx="2377440" cy="2415068"/>
          </a:xfrm>
          <a:prstGeom prst="rect">
            <a:avLst/>
          </a:prstGeom>
        </p:spPr>
      </p:pic>
    </p:spTree>
    <p:extLst>
      <p:ext uri="{BB962C8B-B14F-4D97-AF65-F5344CB8AC3E}">
        <p14:creationId xmlns:p14="http://schemas.microsoft.com/office/powerpoint/2010/main" val="868216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22361" y="-189417"/>
            <a:ext cx="2805755" cy="3335013"/>
          </a:xfrm>
          <a:custGeom>
            <a:avLst/>
            <a:gdLst/>
            <a:ahLst/>
            <a:cxnLst/>
            <a:rect l="l" t="t" r="r" b="b"/>
            <a:pathLst>
              <a:path w="2992805" h="3557348">
                <a:moveTo>
                  <a:pt x="0" y="0"/>
                </a:moveTo>
                <a:lnTo>
                  <a:pt x="2992805" y="0"/>
                </a:lnTo>
                <a:lnTo>
                  <a:pt x="2992805" y="3557347"/>
                </a:lnTo>
                <a:lnTo>
                  <a:pt x="0" y="3557347"/>
                </a:lnTo>
                <a:lnTo>
                  <a:pt x="0" y="0"/>
                </a:lnTo>
                <a:close/>
              </a:path>
            </a:pathLst>
          </a:custGeom>
          <a:blipFill>
            <a:blip r:embed="rId2"/>
            <a:stretch>
              <a:fillRect l="-31" t="-802" b="-802"/>
            </a:stretch>
          </a:blipFill>
        </p:spPr>
        <p:txBody>
          <a:bodyPr/>
          <a:lstStyle/>
          <a:p>
            <a:endParaRPr lang="en-US" sz="1312"/>
          </a:p>
        </p:txBody>
      </p:sp>
      <p:grpSp>
        <p:nvGrpSpPr>
          <p:cNvPr id="3" name="Group 3"/>
          <p:cNvGrpSpPr/>
          <p:nvPr/>
        </p:nvGrpSpPr>
        <p:grpSpPr>
          <a:xfrm>
            <a:off x="1684735" y="3292976"/>
            <a:ext cx="8822531" cy="475491"/>
            <a:chOff x="0" y="0"/>
            <a:chExt cx="4445733" cy="239603"/>
          </a:xfrm>
        </p:grpSpPr>
        <p:sp>
          <p:nvSpPr>
            <p:cNvPr id="4" name="Freeform 4"/>
            <p:cNvSpPr/>
            <p:nvPr/>
          </p:nvSpPr>
          <p:spPr>
            <a:xfrm>
              <a:off x="0" y="0"/>
              <a:ext cx="4445733" cy="239603"/>
            </a:xfrm>
            <a:custGeom>
              <a:avLst/>
              <a:gdLst/>
              <a:ahLst/>
              <a:cxnLst/>
              <a:rect l="l" t="t" r="r" b="b"/>
              <a:pathLst>
                <a:path w="4445733" h="239603">
                  <a:moveTo>
                    <a:pt x="0" y="0"/>
                  </a:moveTo>
                  <a:lnTo>
                    <a:pt x="4445733" y="0"/>
                  </a:lnTo>
                  <a:lnTo>
                    <a:pt x="4445733" y="239603"/>
                  </a:lnTo>
                  <a:lnTo>
                    <a:pt x="0" y="239603"/>
                  </a:lnTo>
                  <a:close/>
                </a:path>
              </a:pathLst>
            </a:custGeom>
            <a:solidFill>
              <a:srgbClr val="FF914D"/>
            </a:solidFill>
          </p:spPr>
          <p:txBody>
            <a:bodyPr/>
            <a:lstStyle/>
            <a:p>
              <a:endParaRPr lang="en-US" sz="1312"/>
            </a:p>
          </p:txBody>
        </p:sp>
      </p:grpSp>
      <p:grpSp>
        <p:nvGrpSpPr>
          <p:cNvPr id="5" name="Group 5"/>
          <p:cNvGrpSpPr/>
          <p:nvPr/>
        </p:nvGrpSpPr>
        <p:grpSpPr>
          <a:xfrm>
            <a:off x="1684735" y="3742562"/>
            <a:ext cx="8822531" cy="2037577"/>
            <a:chOff x="0" y="0"/>
            <a:chExt cx="4445906" cy="1026789"/>
          </a:xfrm>
        </p:grpSpPr>
        <p:sp>
          <p:nvSpPr>
            <p:cNvPr id="6" name="Freeform 6"/>
            <p:cNvSpPr/>
            <p:nvPr/>
          </p:nvSpPr>
          <p:spPr>
            <a:xfrm>
              <a:off x="0" y="0"/>
              <a:ext cx="4445905" cy="1026789"/>
            </a:xfrm>
            <a:custGeom>
              <a:avLst/>
              <a:gdLst/>
              <a:ahLst/>
              <a:cxnLst/>
              <a:rect l="l" t="t" r="r" b="b"/>
              <a:pathLst>
                <a:path w="4445905" h="1026789">
                  <a:moveTo>
                    <a:pt x="0" y="0"/>
                  </a:moveTo>
                  <a:lnTo>
                    <a:pt x="4445905" y="0"/>
                  </a:lnTo>
                  <a:lnTo>
                    <a:pt x="4445905" y="1026789"/>
                  </a:lnTo>
                  <a:lnTo>
                    <a:pt x="0" y="1026789"/>
                  </a:lnTo>
                  <a:close/>
                </a:path>
              </a:pathLst>
            </a:custGeom>
            <a:solidFill>
              <a:srgbClr val="4CBED0"/>
            </a:solidFill>
          </p:spPr>
          <p:txBody>
            <a:bodyPr/>
            <a:lstStyle/>
            <a:p>
              <a:endParaRPr lang="en-US" sz="1312"/>
            </a:p>
          </p:txBody>
        </p:sp>
      </p:grpSp>
      <p:grpSp>
        <p:nvGrpSpPr>
          <p:cNvPr id="7" name="Group 7"/>
          <p:cNvGrpSpPr/>
          <p:nvPr/>
        </p:nvGrpSpPr>
        <p:grpSpPr>
          <a:xfrm>
            <a:off x="1684735" y="4173678"/>
            <a:ext cx="8822531" cy="771751"/>
            <a:chOff x="0" y="0"/>
            <a:chExt cx="4476618" cy="391592"/>
          </a:xfrm>
        </p:grpSpPr>
        <p:sp>
          <p:nvSpPr>
            <p:cNvPr id="8" name="Freeform 8"/>
            <p:cNvSpPr/>
            <p:nvPr/>
          </p:nvSpPr>
          <p:spPr>
            <a:xfrm>
              <a:off x="0" y="0"/>
              <a:ext cx="4476618" cy="391592"/>
            </a:xfrm>
            <a:custGeom>
              <a:avLst/>
              <a:gdLst/>
              <a:ahLst/>
              <a:cxnLst/>
              <a:rect l="l" t="t" r="r" b="b"/>
              <a:pathLst>
                <a:path w="4476618" h="391592">
                  <a:moveTo>
                    <a:pt x="0" y="0"/>
                  </a:moveTo>
                  <a:lnTo>
                    <a:pt x="4476618" y="0"/>
                  </a:lnTo>
                  <a:lnTo>
                    <a:pt x="4476618" y="391592"/>
                  </a:lnTo>
                  <a:lnTo>
                    <a:pt x="0" y="391592"/>
                  </a:lnTo>
                  <a:close/>
                </a:path>
              </a:pathLst>
            </a:custGeom>
            <a:solidFill>
              <a:srgbClr val="FF914D"/>
            </a:solidFill>
          </p:spPr>
          <p:txBody>
            <a:bodyPr/>
            <a:lstStyle/>
            <a:p>
              <a:endParaRPr lang="en-US" sz="1312"/>
            </a:p>
          </p:txBody>
        </p:sp>
      </p:grpSp>
      <p:sp>
        <p:nvSpPr>
          <p:cNvPr id="9" name="TextBox 9"/>
          <p:cNvSpPr txBox="1"/>
          <p:nvPr/>
        </p:nvSpPr>
        <p:spPr>
          <a:xfrm>
            <a:off x="4428117" y="1397522"/>
            <a:ext cx="6000764" cy="1579022"/>
          </a:xfrm>
          <a:prstGeom prst="rect">
            <a:avLst/>
          </a:prstGeom>
        </p:spPr>
        <p:txBody>
          <a:bodyPr lIns="0" tIns="0" rIns="0" bIns="0" rtlCol="0" anchor="t">
            <a:spAutoFit/>
          </a:bodyPr>
          <a:lstStyle/>
          <a:p>
            <a:pPr>
              <a:lnSpc>
                <a:spcPts val="2544"/>
              </a:lnSpc>
            </a:pPr>
            <a:r>
              <a:rPr lang="en-US" sz="1696" spc="51" dirty="0">
                <a:latin typeface="Open Sans"/>
                <a:ea typeface="Open Sans"/>
                <a:cs typeface="Open Sans"/>
                <a:sym typeface="Open Sans"/>
              </a:rPr>
              <a:t>Need help with GIS? Can't make it to visit your professor or TA for office hours? Stop by our GIS Help Desk in the Jefferson Tower (6th floor), or in Jefferson 220A (2nd floor Jefferson building, </a:t>
            </a:r>
            <a:r>
              <a:rPr lang="en-US" sz="1696" spc="51" dirty="0" err="1">
                <a:latin typeface="Open Sans"/>
                <a:ea typeface="Open Sans"/>
                <a:cs typeface="Open Sans"/>
                <a:sym typeface="Open Sans"/>
              </a:rPr>
              <a:t>Geog</a:t>
            </a:r>
            <a:r>
              <a:rPr lang="en-US" sz="1696" spc="51" dirty="0">
                <a:latin typeface="Open Sans"/>
                <a:ea typeface="Open Sans"/>
                <a:cs typeface="Open Sans"/>
                <a:sym typeface="Open Sans"/>
              </a:rPr>
              <a:t> Main office) on Wednesdays, and visit one of our Help Desk Assistants! </a:t>
            </a:r>
          </a:p>
        </p:txBody>
      </p:sp>
      <p:sp>
        <p:nvSpPr>
          <p:cNvPr id="10" name="TextBox 10"/>
          <p:cNvSpPr txBox="1"/>
          <p:nvPr/>
        </p:nvSpPr>
        <p:spPr>
          <a:xfrm>
            <a:off x="4428117" y="915101"/>
            <a:ext cx="4332879" cy="362150"/>
          </a:xfrm>
          <a:prstGeom prst="rect">
            <a:avLst/>
          </a:prstGeom>
        </p:spPr>
        <p:txBody>
          <a:bodyPr lIns="0" tIns="0" rIns="0" bIns="0" rtlCol="0" anchor="t">
            <a:spAutoFit/>
          </a:bodyPr>
          <a:lstStyle/>
          <a:p>
            <a:pPr>
              <a:lnSpc>
                <a:spcPts val="3045"/>
              </a:lnSpc>
            </a:pPr>
            <a:r>
              <a:rPr lang="en-US" sz="2175">
                <a:latin typeface="Sanchez"/>
                <a:ea typeface="Sanchez"/>
                <a:cs typeface="Sanchez"/>
                <a:sym typeface="Sanchez"/>
              </a:rPr>
              <a:t>NEW SPRING 2025 HOURS:</a:t>
            </a:r>
          </a:p>
        </p:txBody>
      </p:sp>
      <p:sp>
        <p:nvSpPr>
          <p:cNvPr id="11" name="TextBox 11"/>
          <p:cNvSpPr txBox="1"/>
          <p:nvPr/>
        </p:nvSpPr>
        <p:spPr>
          <a:xfrm>
            <a:off x="4428117" y="297042"/>
            <a:ext cx="4473361" cy="551433"/>
          </a:xfrm>
          <a:prstGeom prst="rect">
            <a:avLst/>
          </a:prstGeom>
        </p:spPr>
        <p:txBody>
          <a:bodyPr lIns="0" tIns="0" rIns="0" bIns="0" rtlCol="0" anchor="t">
            <a:spAutoFit/>
          </a:bodyPr>
          <a:lstStyle/>
          <a:p>
            <a:pPr>
              <a:lnSpc>
                <a:spcPts val="4296"/>
              </a:lnSpc>
            </a:pPr>
            <a:r>
              <a:rPr lang="en-US" sz="4053">
                <a:solidFill>
                  <a:srgbClr val="4CBED0"/>
                </a:solidFill>
                <a:latin typeface="Sanchez"/>
                <a:ea typeface="Sanchez"/>
                <a:cs typeface="Sanchez"/>
                <a:sym typeface="Sanchez"/>
              </a:rPr>
              <a:t>GIS HELP DESK</a:t>
            </a:r>
          </a:p>
        </p:txBody>
      </p:sp>
      <p:sp>
        <p:nvSpPr>
          <p:cNvPr id="12" name="TextBox 12"/>
          <p:cNvSpPr txBox="1"/>
          <p:nvPr/>
        </p:nvSpPr>
        <p:spPr>
          <a:xfrm>
            <a:off x="1684735" y="6000753"/>
            <a:ext cx="8822531" cy="704488"/>
          </a:xfrm>
          <a:prstGeom prst="rect">
            <a:avLst/>
          </a:prstGeom>
        </p:spPr>
        <p:txBody>
          <a:bodyPr lIns="0" tIns="0" rIns="0" bIns="0" rtlCol="0" anchor="t">
            <a:spAutoFit/>
          </a:bodyPr>
          <a:lstStyle/>
          <a:p>
            <a:pPr algn="ctr">
              <a:lnSpc>
                <a:spcPts val="1415"/>
              </a:lnSpc>
            </a:pPr>
            <a:r>
              <a:rPr lang="en-US" sz="943" spc="28">
                <a:latin typeface="Open Sans"/>
                <a:ea typeface="Open Sans"/>
                <a:cs typeface="Open Sans"/>
                <a:sym typeface="Open Sans"/>
              </a:rPr>
              <a:t>GIS Help Desk hours follow a University schedule. If the University is closed from remote/online operations for any reason, the GIS Help Desk may also be unavailable.  GIS Help Desk Assistants operate on a first-come, first-serve drop-in basis. Contact Marjorie Miller (marmiller@clarku.edu) with any questions, or call the Geography Main Office at 508-793-7336 for more information. The GIS Help Desk is sponsored by the Graduate School of Geography at Clark University.</a:t>
            </a:r>
          </a:p>
        </p:txBody>
      </p:sp>
      <p:grpSp>
        <p:nvGrpSpPr>
          <p:cNvPr id="13" name="Group 13"/>
          <p:cNvGrpSpPr/>
          <p:nvPr/>
        </p:nvGrpSpPr>
        <p:grpSpPr>
          <a:xfrm>
            <a:off x="1684735" y="5437681"/>
            <a:ext cx="8822531" cy="433049"/>
            <a:chOff x="0" y="0"/>
            <a:chExt cx="4445733" cy="218217"/>
          </a:xfrm>
        </p:grpSpPr>
        <p:sp>
          <p:nvSpPr>
            <p:cNvPr id="14" name="Freeform 14"/>
            <p:cNvSpPr/>
            <p:nvPr/>
          </p:nvSpPr>
          <p:spPr>
            <a:xfrm>
              <a:off x="0" y="0"/>
              <a:ext cx="4445733" cy="218217"/>
            </a:xfrm>
            <a:custGeom>
              <a:avLst/>
              <a:gdLst/>
              <a:ahLst/>
              <a:cxnLst/>
              <a:rect l="l" t="t" r="r" b="b"/>
              <a:pathLst>
                <a:path w="4445733" h="218217">
                  <a:moveTo>
                    <a:pt x="0" y="0"/>
                  </a:moveTo>
                  <a:lnTo>
                    <a:pt x="4445733" y="0"/>
                  </a:lnTo>
                  <a:lnTo>
                    <a:pt x="4445733" y="218217"/>
                  </a:lnTo>
                  <a:lnTo>
                    <a:pt x="0" y="218217"/>
                  </a:lnTo>
                  <a:close/>
                </a:path>
              </a:pathLst>
            </a:custGeom>
            <a:solidFill>
              <a:srgbClr val="FF914D"/>
            </a:solidFill>
          </p:spPr>
          <p:txBody>
            <a:bodyPr/>
            <a:lstStyle/>
            <a:p>
              <a:endParaRPr lang="en-US" sz="1312"/>
            </a:p>
          </p:txBody>
        </p:sp>
      </p:grpSp>
      <p:sp>
        <p:nvSpPr>
          <p:cNvPr id="15" name="TextBox 15"/>
          <p:cNvSpPr txBox="1"/>
          <p:nvPr/>
        </p:nvSpPr>
        <p:spPr>
          <a:xfrm>
            <a:off x="1684735" y="3233071"/>
            <a:ext cx="4252485" cy="2597762"/>
          </a:xfrm>
          <a:prstGeom prst="rect">
            <a:avLst/>
          </a:prstGeom>
        </p:spPr>
        <p:txBody>
          <a:bodyPr lIns="0" tIns="0" rIns="0" bIns="0" rtlCol="0" anchor="t">
            <a:spAutoFit/>
          </a:bodyPr>
          <a:lstStyle/>
          <a:p>
            <a:pPr>
              <a:lnSpc>
                <a:spcPts val="3424"/>
              </a:lnSpc>
            </a:pPr>
            <a:r>
              <a:rPr lang="en-US" sz="2395">
                <a:latin typeface="Sanchez"/>
                <a:ea typeface="Sanchez"/>
                <a:cs typeface="Sanchez"/>
                <a:sym typeface="Sanchez"/>
              </a:rPr>
              <a:t>MONDAYS</a:t>
            </a:r>
          </a:p>
          <a:p>
            <a:pPr>
              <a:lnSpc>
                <a:spcPts val="3712"/>
              </a:lnSpc>
            </a:pPr>
            <a:r>
              <a:rPr lang="en-US" sz="2395" spc="-69">
                <a:latin typeface="Sanchez"/>
                <a:ea typeface="Sanchez"/>
                <a:cs typeface="Sanchez"/>
                <a:sym typeface="Sanchez"/>
              </a:rPr>
              <a:t>TUESDAYS</a:t>
            </a:r>
          </a:p>
          <a:p>
            <a:pPr>
              <a:lnSpc>
                <a:spcPts val="1104"/>
              </a:lnSpc>
            </a:pPr>
            <a:endParaRPr lang="en-US" sz="2395" spc="-69">
              <a:latin typeface="Sanchez"/>
              <a:ea typeface="Sanchez"/>
              <a:cs typeface="Sanchez"/>
              <a:sym typeface="Sanchez"/>
            </a:endParaRPr>
          </a:p>
          <a:p>
            <a:pPr>
              <a:lnSpc>
                <a:spcPts val="1104"/>
              </a:lnSpc>
            </a:pPr>
            <a:endParaRPr lang="en-US" sz="2395" spc="-69">
              <a:latin typeface="Sanchez"/>
              <a:ea typeface="Sanchez"/>
              <a:cs typeface="Sanchez"/>
              <a:sym typeface="Sanchez"/>
            </a:endParaRPr>
          </a:p>
          <a:p>
            <a:pPr>
              <a:lnSpc>
                <a:spcPts val="1197"/>
              </a:lnSpc>
            </a:pPr>
            <a:r>
              <a:rPr lang="en-US" sz="2395">
                <a:latin typeface="Sanchez"/>
                <a:ea typeface="Sanchez"/>
                <a:cs typeface="Sanchez"/>
                <a:sym typeface="Sanchez"/>
              </a:rPr>
              <a:t>WEDNESDAYS @ JF220A </a:t>
            </a:r>
          </a:p>
          <a:p>
            <a:pPr>
              <a:lnSpc>
                <a:spcPts val="1197"/>
              </a:lnSpc>
            </a:pPr>
            <a:endParaRPr lang="en-US" sz="2395">
              <a:latin typeface="Sanchez"/>
              <a:ea typeface="Sanchez"/>
              <a:cs typeface="Sanchez"/>
              <a:sym typeface="Sanchez"/>
            </a:endParaRPr>
          </a:p>
          <a:p>
            <a:pPr>
              <a:lnSpc>
                <a:spcPts val="1197"/>
              </a:lnSpc>
            </a:pPr>
            <a:endParaRPr lang="en-US" sz="2395">
              <a:latin typeface="Sanchez"/>
              <a:ea typeface="Sanchez"/>
              <a:cs typeface="Sanchez"/>
              <a:sym typeface="Sanchez"/>
            </a:endParaRPr>
          </a:p>
          <a:p>
            <a:pPr>
              <a:lnSpc>
                <a:spcPts val="1104"/>
              </a:lnSpc>
            </a:pPr>
            <a:endParaRPr lang="en-US" sz="2395">
              <a:latin typeface="Sanchez"/>
              <a:ea typeface="Sanchez"/>
              <a:cs typeface="Sanchez"/>
              <a:sym typeface="Sanchez"/>
            </a:endParaRPr>
          </a:p>
          <a:p>
            <a:pPr>
              <a:lnSpc>
                <a:spcPts val="2155"/>
              </a:lnSpc>
            </a:pPr>
            <a:r>
              <a:rPr lang="en-US" sz="2395">
                <a:latin typeface="Sanchez"/>
                <a:ea typeface="Sanchez"/>
                <a:cs typeface="Sanchez"/>
                <a:sym typeface="Sanchez"/>
              </a:rPr>
              <a:t>THURSDAYS</a:t>
            </a:r>
          </a:p>
          <a:p>
            <a:pPr>
              <a:lnSpc>
                <a:spcPts val="1987"/>
              </a:lnSpc>
            </a:pPr>
            <a:endParaRPr lang="en-US" sz="2395">
              <a:latin typeface="Sanchez"/>
              <a:ea typeface="Sanchez"/>
              <a:cs typeface="Sanchez"/>
              <a:sym typeface="Sanchez"/>
            </a:endParaRPr>
          </a:p>
          <a:p>
            <a:pPr>
              <a:lnSpc>
                <a:spcPts val="1868"/>
              </a:lnSpc>
            </a:pPr>
            <a:r>
              <a:rPr lang="en-US" sz="2395">
                <a:latin typeface="Sanchez"/>
                <a:ea typeface="Sanchez"/>
                <a:cs typeface="Sanchez"/>
                <a:sym typeface="Sanchez"/>
              </a:rPr>
              <a:t>FRIDAYS</a:t>
            </a:r>
          </a:p>
        </p:txBody>
      </p:sp>
      <p:sp>
        <p:nvSpPr>
          <p:cNvPr id="16" name="TextBox 16"/>
          <p:cNvSpPr txBox="1"/>
          <p:nvPr/>
        </p:nvSpPr>
        <p:spPr>
          <a:xfrm>
            <a:off x="6104794" y="3341314"/>
            <a:ext cx="3711692" cy="2521781"/>
          </a:xfrm>
          <a:prstGeom prst="rect">
            <a:avLst/>
          </a:prstGeom>
        </p:spPr>
        <p:txBody>
          <a:bodyPr lIns="0" tIns="0" rIns="0" bIns="0" rtlCol="0" anchor="t">
            <a:spAutoFit/>
          </a:bodyPr>
          <a:lstStyle/>
          <a:p>
            <a:pPr algn="just">
              <a:lnSpc>
                <a:spcPts val="3292"/>
              </a:lnSpc>
            </a:pPr>
            <a:r>
              <a:rPr lang="en-US" sz="2613">
                <a:latin typeface="Sanchez"/>
                <a:ea typeface="Sanchez"/>
                <a:cs typeface="Sanchez"/>
                <a:sym typeface="Sanchez"/>
              </a:rPr>
              <a:t>SASHA 9 AM - 11 AM</a:t>
            </a:r>
          </a:p>
          <a:p>
            <a:pPr algn="just">
              <a:lnSpc>
                <a:spcPts val="3292"/>
              </a:lnSpc>
            </a:pPr>
            <a:r>
              <a:rPr lang="en-US" sz="2613">
                <a:latin typeface="Sanchez"/>
                <a:ea typeface="Sanchez"/>
                <a:cs typeface="Sanchez"/>
                <a:sym typeface="Sanchez"/>
              </a:rPr>
              <a:t>SASHA 9 AM - 12 PM</a:t>
            </a:r>
          </a:p>
          <a:p>
            <a:pPr algn="just">
              <a:lnSpc>
                <a:spcPts val="3292"/>
              </a:lnSpc>
            </a:pPr>
            <a:r>
              <a:rPr lang="en-US" sz="2613">
                <a:latin typeface="Sanchez"/>
                <a:ea typeface="Sanchez"/>
                <a:cs typeface="Sanchez"/>
                <a:sym typeface="Sanchez"/>
              </a:rPr>
              <a:t>SASHA 9 AM - 12 PM </a:t>
            </a:r>
          </a:p>
          <a:p>
            <a:pPr algn="just">
              <a:lnSpc>
                <a:spcPts val="3292"/>
              </a:lnSpc>
            </a:pPr>
            <a:r>
              <a:rPr lang="en-US" sz="2613">
                <a:latin typeface="Sanchez"/>
                <a:ea typeface="Sanchez"/>
                <a:cs typeface="Sanchez"/>
                <a:sym typeface="Sanchez"/>
              </a:rPr>
              <a:t>WYNNIE 2 PM - 5 PM</a:t>
            </a:r>
          </a:p>
          <a:p>
            <a:pPr algn="just">
              <a:lnSpc>
                <a:spcPts val="3292"/>
              </a:lnSpc>
            </a:pPr>
            <a:r>
              <a:rPr lang="en-US" sz="2613">
                <a:latin typeface="Sanchez"/>
                <a:ea typeface="Sanchez"/>
                <a:cs typeface="Sanchez"/>
                <a:sym typeface="Sanchez"/>
              </a:rPr>
              <a:t>WYNNIE 2 PM - 5 PM</a:t>
            </a:r>
          </a:p>
          <a:p>
            <a:pPr algn="just">
              <a:lnSpc>
                <a:spcPts val="3292"/>
              </a:lnSpc>
            </a:pPr>
            <a:r>
              <a:rPr lang="en-US" sz="2613">
                <a:latin typeface="Sanchez"/>
                <a:ea typeface="Sanchez"/>
                <a:cs typeface="Sanchez"/>
                <a:sym typeface="Sanchez"/>
              </a:rPr>
              <a:t>WYNNIE 3 PM - 5 PM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rot="5400000">
            <a:off x="-3077820" y="3256757"/>
            <a:ext cx="6669087" cy="533401"/>
          </a:xfrm>
          <a:prstGeom prst="rect">
            <a:avLst/>
          </a:prstGeom>
          <a:solidFill>
            <a:schemeClr val="accent3"/>
          </a:solidFill>
          <a:ln>
            <a:noFill/>
          </a:ln>
          <a:effectLst/>
        </p:spPr>
        <p:txBody>
          <a:bodyPr vert="horz" wrap="square" lIns="36576" tIns="36576" rIns="36576" bIns="36576" numCol="1" anchor="t" anchorCtr="0" compatLnSpc="1">
            <a:prstTxWarp prst="textNoShape">
              <a:avLst/>
            </a:prstTxWarp>
          </a:bodyPr>
          <a:lstStyle/>
          <a:p>
            <a:endParaRPr lang="en-US" sz="1400"/>
          </a:p>
        </p:txBody>
      </p:sp>
      <p:sp>
        <p:nvSpPr>
          <p:cNvPr id="3" name="Text Box 3"/>
          <p:cNvSpPr txBox="1">
            <a:spLocks noChangeArrowheads="1"/>
          </p:cNvSpPr>
          <p:nvPr/>
        </p:nvSpPr>
        <p:spPr bwMode="auto">
          <a:xfrm>
            <a:off x="617538" y="771526"/>
            <a:ext cx="6851487" cy="1000125"/>
          </a:xfrm>
          <a:prstGeom prst="rect">
            <a:avLst/>
          </a:prstGeom>
          <a:noFill/>
          <a:ln>
            <a:noFill/>
          </a:ln>
          <a:effectLst/>
          <a:extLst>
            <a:ext uri="{909E8E84-426E-40DD-AFC4-6F175D3DCCD1}">
              <a14:hiddenFill xmlns:a14="http://schemas.microsoft.com/office/drawing/2010/main">
                <a:solidFill>
                  <a:srgbClr val="4F271C"/>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algn="ctr" defTabSz="914377" eaLnBrk="0" fontAlgn="base" hangingPunct="0">
              <a:spcBef>
                <a:spcPct val="0"/>
              </a:spcBef>
              <a:spcAft>
                <a:spcPct val="0"/>
              </a:spcAft>
            </a:pPr>
            <a:r>
              <a:rPr lang="en-US" altLang="en-US" sz="8000" spc="600" dirty="0">
                <a:solidFill>
                  <a:srgbClr val="808080"/>
                </a:solidFill>
                <a:latin typeface="Bebas Neue" panose="020B0606020202050201" pitchFamily="34" charset="0"/>
              </a:rPr>
              <a:t>GIS Help Desk</a:t>
            </a:r>
            <a:endParaRPr lang="en-US" altLang="en-US" spc="600" dirty="0">
              <a:latin typeface="Arial" panose="020B0604020202020204" pitchFamily="34" charset="0"/>
            </a:endParaRPr>
          </a:p>
        </p:txBody>
      </p:sp>
      <p:sp>
        <p:nvSpPr>
          <p:cNvPr id="4" name="Rectangle 4"/>
          <p:cNvSpPr>
            <a:spLocks noChangeArrowheads="1"/>
          </p:cNvSpPr>
          <p:nvPr/>
        </p:nvSpPr>
        <p:spPr bwMode="auto">
          <a:xfrm>
            <a:off x="2" y="188913"/>
            <a:ext cx="12191999" cy="533400"/>
          </a:xfrm>
          <a:prstGeom prst="rect">
            <a:avLst/>
          </a:prstGeom>
          <a:solidFill>
            <a:schemeClr val="accent3"/>
          </a:solidFill>
          <a:ln>
            <a:noFill/>
          </a:ln>
          <a:effectLst/>
        </p:spPr>
        <p:txBody>
          <a:bodyPr vert="horz" wrap="square" lIns="36576" tIns="36576" rIns="36576" bIns="36576" numCol="1" anchor="t" anchorCtr="0" compatLnSpc="1">
            <a:prstTxWarp prst="textNoShape">
              <a:avLst/>
            </a:prstTxWarp>
          </a:bodyPr>
          <a:lstStyle/>
          <a:p>
            <a:endParaRPr lang="en-US" sz="1400"/>
          </a:p>
        </p:txBody>
      </p:sp>
      <p:sp>
        <p:nvSpPr>
          <p:cNvPr id="5" name="Rectangle 5"/>
          <p:cNvSpPr>
            <a:spLocks noChangeArrowheads="1"/>
          </p:cNvSpPr>
          <p:nvPr/>
        </p:nvSpPr>
        <p:spPr bwMode="auto">
          <a:xfrm>
            <a:off x="0" y="-1586"/>
            <a:ext cx="12192000" cy="82508"/>
          </a:xfrm>
          <a:prstGeom prst="rect">
            <a:avLst/>
          </a:prstGeom>
          <a:solidFill>
            <a:schemeClr val="accent5">
              <a:lumMod val="60000"/>
              <a:lumOff val="40000"/>
            </a:schemeClr>
          </a:solidFill>
          <a:ln>
            <a:solidFill>
              <a:schemeClr val="accent1"/>
            </a:solidFill>
          </a:ln>
          <a:effectLst/>
        </p:spPr>
        <p:txBody>
          <a:bodyPr vert="horz" wrap="square" lIns="36576" tIns="36576" rIns="36576" bIns="36576" numCol="1" anchor="t" anchorCtr="0" compatLnSpc="1">
            <a:prstTxWarp prst="textNoShape">
              <a:avLst/>
            </a:prstTxWarp>
          </a:bodyPr>
          <a:lstStyle/>
          <a:p>
            <a:endParaRPr lang="en-US" sz="1400"/>
          </a:p>
        </p:txBody>
      </p:sp>
      <p:sp>
        <p:nvSpPr>
          <p:cNvPr id="6" name="Text Box 6"/>
          <p:cNvSpPr txBox="1">
            <a:spLocks noChangeArrowheads="1"/>
          </p:cNvSpPr>
          <p:nvPr/>
        </p:nvSpPr>
        <p:spPr bwMode="auto">
          <a:xfrm>
            <a:off x="522347" y="112046"/>
            <a:ext cx="11595464" cy="386676"/>
          </a:xfrm>
          <a:prstGeom prst="rect">
            <a:avLst/>
          </a:prstGeom>
          <a:noFill/>
          <a:ln>
            <a:noFill/>
          </a:ln>
          <a:effectLst/>
          <a:extLst>
            <a:ext uri="{909E8E84-426E-40DD-AFC4-6F175D3DCCD1}">
              <a14:hiddenFill xmlns:a14="http://schemas.microsoft.com/office/drawing/2010/main">
                <a:solidFill>
                  <a:srgbClr val="4F271C"/>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algn="ctr" defTabSz="914377" eaLnBrk="0" fontAlgn="base" hangingPunct="0">
              <a:spcBef>
                <a:spcPct val="0"/>
              </a:spcBef>
              <a:spcAft>
                <a:spcPct val="0"/>
              </a:spcAft>
            </a:pPr>
            <a:r>
              <a:rPr lang="en-US" altLang="en-US" sz="3600" dirty="0">
                <a:solidFill>
                  <a:srgbClr val="FFFFFF"/>
                </a:solidFill>
                <a:latin typeface="Bebas Neue" panose="020B0606020202050201" pitchFamily="34" charset="0"/>
              </a:rPr>
              <a:t>Spring 2025 hours</a:t>
            </a:r>
            <a:endParaRPr lang="en-US" altLang="en-US" dirty="0">
              <a:latin typeface="Arial" panose="020B0604020202020204" pitchFamily="34" charset="0"/>
            </a:endParaRPr>
          </a:p>
        </p:txBody>
      </p:sp>
      <p:sp>
        <p:nvSpPr>
          <p:cNvPr id="7" name="Rectangle 6"/>
          <p:cNvSpPr>
            <a:spLocks noChangeArrowheads="1"/>
          </p:cNvSpPr>
          <p:nvPr/>
        </p:nvSpPr>
        <p:spPr bwMode="auto">
          <a:xfrm>
            <a:off x="522347" y="4984793"/>
            <a:ext cx="11329707" cy="943339"/>
          </a:xfrm>
          <a:prstGeom prst="rect">
            <a:avLst/>
          </a:prstGeom>
          <a:solidFill>
            <a:schemeClr val="accent3"/>
          </a:solidFill>
          <a:ln>
            <a:noFill/>
          </a:ln>
          <a:effectLst/>
        </p:spPr>
        <p:txBody>
          <a:bodyPr vert="horz" wrap="square" lIns="36576" tIns="36576" rIns="36576" bIns="36576" numCol="1" anchor="t" anchorCtr="0" compatLnSpc="1">
            <a:prstTxWarp prst="textNoShape">
              <a:avLst/>
            </a:prstTxWarp>
          </a:bodyPr>
          <a:lstStyle/>
          <a:p>
            <a:pPr algn="ctr" defTabSz="914377" eaLnBrk="0" fontAlgn="base" hangingPunct="0">
              <a:spcBef>
                <a:spcPct val="0"/>
              </a:spcBef>
              <a:spcAft>
                <a:spcPct val="0"/>
              </a:spcAft>
            </a:pPr>
            <a:r>
              <a:rPr lang="en-US" altLang="en-US" sz="1600" dirty="0">
                <a:solidFill>
                  <a:srgbClr val="FFFFFF"/>
                </a:solidFill>
                <a:latin typeface="Gill Sans MT" panose="020B0502020104020203" pitchFamily="34" charset="0"/>
              </a:rPr>
              <a:t>Help Desk hours follow a University schedule. If the University is closed (or if the Geography office is closed), the GIS Help Desk will be unavailable. Hours may be limited or extended during midterms/final exams. Any changes will be announced or posted on the Clark University Geography Facebook page.  Appointments operate on a first-come, first-serve drop-in basis unless otherwise scheduled.</a:t>
            </a:r>
            <a:endParaRPr lang="en-US" altLang="en-US" sz="2400" dirty="0">
              <a:latin typeface="Arial" panose="020B0604020202020204" pitchFamily="34" charset="0"/>
            </a:endParaRPr>
          </a:p>
        </p:txBody>
      </p:sp>
      <p:sp>
        <p:nvSpPr>
          <p:cNvPr id="8" name="Text Box 11"/>
          <p:cNvSpPr txBox="1">
            <a:spLocks noChangeArrowheads="1"/>
          </p:cNvSpPr>
          <p:nvPr/>
        </p:nvSpPr>
        <p:spPr bwMode="auto">
          <a:xfrm>
            <a:off x="7171632" y="788964"/>
            <a:ext cx="5023093" cy="1000125"/>
          </a:xfrm>
          <a:prstGeom prst="rect">
            <a:avLst/>
          </a:prstGeom>
          <a:noFill/>
          <a:ln>
            <a:noFill/>
          </a:ln>
          <a:effectLst/>
          <a:extLst>
            <a:ext uri="{909E8E84-426E-40DD-AFC4-6F175D3DCCD1}">
              <a14:hiddenFill xmlns:a14="http://schemas.microsoft.com/office/drawing/2010/main">
                <a:solidFill>
                  <a:srgbClr val="4F271C"/>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lvl="0" algn="ctr" eaLnBrk="0" fontAlgn="base" hangingPunct="0">
              <a:spcBef>
                <a:spcPct val="0"/>
              </a:spcBef>
              <a:spcAft>
                <a:spcPct val="0"/>
              </a:spcAft>
            </a:pPr>
            <a:r>
              <a:rPr lang="en-US" altLang="en-US" sz="1400" dirty="0">
                <a:solidFill>
                  <a:srgbClr val="595959"/>
                </a:solidFill>
                <a:latin typeface="Gill Sans MT" panose="020B0502020104020203" pitchFamily="34" charset="0"/>
              </a:rPr>
              <a:t>Please contact either of our GIS Help Desk Assistants during their specified hours for more information. </a:t>
            </a:r>
          </a:p>
        </p:txBody>
      </p:sp>
      <p:sp>
        <p:nvSpPr>
          <p:cNvPr id="9" name="Rectangle 4"/>
          <p:cNvSpPr>
            <a:spLocks noChangeArrowheads="1"/>
          </p:cNvSpPr>
          <p:nvPr/>
        </p:nvSpPr>
        <p:spPr bwMode="auto">
          <a:xfrm rot="21600000">
            <a:off x="948584" y="1963109"/>
            <a:ext cx="5201587" cy="570979"/>
          </a:xfrm>
          <a:prstGeom prst="rect">
            <a:avLst/>
          </a:prstGeom>
          <a:solidFill>
            <a:schemeClr val="accent5">
              <a:lumMod val="60000"/>
              <a:lumOff val="40000"/>
            </a:schemeClr>
          </a:solidFill>
          <a:ln>
            <a:noFill/>
          </a:ln>
          <a:effectLst/>
        </p:spPr>
        <p:txBody>
          <a:bodyPr vert="horz" wrap="square" lIns="36576" tIns="36576" rIns="36576" bIns="36576" numCol="1" anchor="t" anchorCtr="0" compatLnSpc="1">
            <a:prstTxWarp prst="textNoShape">
              <a:avLst/>
            </a:prstTxWarp>
          </a:bodyPr>
          <a:lstStyle/>
          <a:p>
            <a:pPr algn="ctr" defTabSz="914377" eaLnBrk="0" fontAlgn="base" hangingPunct="0">
              <a:spcBef>
                <a:spcPct val="0"/>
              </a:spcBef>
              <a:spcAft>
                <a:spcPct val="0"/>
              </a:spcAft>
            </a:pPr>
            <a:r>
              <a:rPr lang="en-US" altLang="en-US" sz="2400" b="1" dirty="0">
                <a:solidFill>
                  <a:srgbClr val="FFFFFF"/>
                </a:solidFill>
                <a:latin typeface="Bebas Neue" panose="020B0606020202050201" pitchFamily="34" charset="0"/>
              </a:rPr>
              <a:t>SASHA GANNON| GEOG ’24 MS-GIS ‘25</a:t>
            </a:r>
            <a:endParaRPr lang="en-US" altLang="en-US" sz="2400" b="1" dirty="0">
              <a:latin typeface="Arial" panose="020B0604020202020204" pitchFamily="34" charset="0"/>
            </a:endParaRPr>
          </a:p>
        </p:txBody>
      </p:sp>
      <p:sp>
        <p:nvSpPr>
          <p:cNvPr id="10" name="Rectangle 5"/>
          <p:cNvSpPr>
            <a:spLocks noChangeArrowheads="1"/>
          </p:cNvSpPr>
          <p:nvPr/>
        </p:nvSpPr>
        <p:spPr bwMode="auto">
          <a:xfrm>
            <a:off x="2640472" y="2527528"/>
            <a:ext cx="3509699" cy="1815872"/>
          </a:xfrm>
          <a:prstGeom prst="rect">
            <a:avLst/>
          </a:prstGeom>
          <a:solidFill>
            <a:schemeClr val="accent5">
              <a:lumMod val="60000"/>
              <a:lumOff val="40000"/>
            </a:schemeClr>
          </a:solidFill>
          <a:ln>
            <a:noFill/>
          </a:ln>
          <a:effectLst/>
        </p:spPr>
        <p:txBody>
          <a:bodyPr vert="horz" wrap="square" lIns="36576" tIns="36576" rIns="36576" bIns="36576" numCol="1" anchor="t" anchorCtr="0" compatLnSpc="1">
            <a:prstTxWarp prst="textNoShape">
              <a:avLst/>
            </a:prstTxWarp>
          </a:bodyPr>
          <a:lstStyle/>
          <a:p>
            <a:pPr algn="ctr" eaLnBrk="0" fontAlgn="base" hangingPunct="0">
              <a:lnSpc>
                <a:spcPct val="150000"/>
              </a:lnSpc>
              <a:spcBef>
                <a:spcPct val="0"/>
              </a:spcBef>
              <a:spcAft>
                <a:spcPct val="0"/>
              </a:spcAft>
            </a:pPr>
            <a:r>
              <a:rPr lang="en-US" altLang="en-US" sz="2200" b="1" dirty="0"/>
              <a:t>MONDAYS </a:t>
            </a:r>
            <a:r>
              <a:rPr lang="en-US" altLang="en-US" sz="2200" b="1" dirty="0">
                <a:solidFill>
                  <a:schemeClr val="bg1"/>
                </a:solidFill>
              </a:rPr>
              <a:t>9AM – 11AM</a:t>
            </a:r>
            <a:endParaRPr lang="en-US" altLang="en-US" sz="2200" b="1" dirty="0"/>
          </a:p>
          <a:p>
            <a:pPr algn="ctr" eaLnBrk="0" fontAlgn="base" hangingPunct="0">
              <a:lnSpc>
                <a:spcPct val="150000"/>
              </a:lnSpc>
              <a:spcBef>
                <a:spcPct val="0"/>
              </a:spcBef>
              <a:spcAft>
                <a:spcPct val="0"/>
              </a:spcAft>
            </a:pPr>
            <a:r>
              <a:rPr lang="en-US" altLang="en-US" sz="2200" b="1" dirty="0"/>
              <a:t>TUESDAYS</a:t>
            </a:r>
            <a:r>
              <a:rPr lang="en-US" altLang="en-US" sz="2200" dirty="0"/>
              <a:t> </a:t>
            </a:r>
            <a:r>
              <a:rPr lang="en-US" altLang="en-US" sz="2200" b="1" dirty="0">
                <a:solidFill>
                  <a:schemeClr val="bg1"/>
                </a:solidFill>
              </a:rPr>
              <a:t>9AM – 12PM </a:t>
            </a:r>
            <a:r>
              <a:rPr lang="en-US" altLang="en-US" sz="2200" b="1" dirty="0"/>
              <a:t>WEDNESDAYS* </a:t>
            </a:r>
            <a:r>
              <a:rPr lang="en-US" altLang="en-US" sz="2200" b="1" dirty="0">
                <a:solidFill>
                  <a:schemeClr val="bg1"/>
                </a:solidFill>
              </a:rPr>
              <a:t>9AM –12PM</a:t>
            </a:r>
          </a:p>
        </p:txBody>
      </p:sp>
      <p:sp>
        <p:nvSpPr>
          <p:cNvPr id="11" name="Rectangle 4"/>
          <p:cNvSpPr>
            <a:spLocks noChangeArrowheads="1"/>
          </p:cNvSpPr>
          <p:nvPr/>
        </p:nvSpPr>
        <p:spPr bwMode="auto">
          <a:xfrm>
            <a:off x="6714367" y="1963108"/>
            <a:ext cx="5240239" cy="570981"/>
          </a:xfrm>
          <a:prstGeom prst="rect">
            <a:avLst/>
          </a:prstGeom>
          <a:solidFill>
            <a:schemeClr val="accent5">
              <a:lumMod val="60000"/>
              <a:lumOff val="40000"/>
            </a:schemeClr>
          </a:solidFill>
          <a:ln>
            <a:noFill/>
          </a:ln>
          <a:effectLst/>
        </p:spPr>
        <p:txBody>
          <a:bodyPr vert="horz" wrap="square" lIns="36576" tIns="36576" rIns="36576" bIns="36576" numCol="1" anchor="t" anchorCtr="0" compatLnSpc="1">
            <a:prstTxWarp prst="textNoShape">
              <a:avLst/>
            </a:prstTxWarp>
          </a:bodyPr>
          <a:lstStyle/>
          <a:p>
            <a:pPr lvl="0" algn="ctr" eaLnBrk="0" fontAlgn="base" hangingPunct="0">
              <a:spcBef>
                <a:spcPct val="0"/>
              </a:spcBef>
              <a:spcAft>
                <a:spcPct val="0"/>
              </a:spcAft>
            </a:pPr>
            <a:r>
              <a:rPr lang="en-US" altLang="en-US" sz="2400" b="1" dirty="0">
                <a:solidFill>
                  <a:srgbClr val="FFFFFF"/>
                </a:solidFill>
                <a:latin typeface="Bebas Neue" panose="020B0606020202050201" pitchFamily="34" charset="0"/>
              </a:rPr>
              <a:t>WYNNIE GROSS| GEOG ’24 MS-GIS ‘25</a:t>
            </a:r>
          </a:p>
          <a:p>
            <a:pPr lvl="0" algn="ctr" eaLnBrk="0" fontAlgn="base" hangingPunct="0">
              <a:spcBef>
                <a:spcPct val="0"/>
              </a:spcBef>
              <a:spcAft>
                <a:spcPct val="0"/>
              </a:spcAft>
            </a:pPr>
            <a:r>
              <a:rPr lang="en-US" altLang="en-US" sz="2400" dirty="0">
                <a:solidFill>
                  <a:srgbClr val="FFFFFF"/>
                </a:solidFill>
                <a:latin typeface="Bebas Neue" panose="020B0606020202050201" pitchFamily="34" charset="0"/>
              </a:rPr>
              <a:t> </a:t>
            </a:r>
            <a:endParaRPr lang="en-US" altLang="en-US" sz="2400" dirty="0">
              <a:latin typeface="Arial" panose="020B0604020202020204" pitchFamily="34" charset="0"/>
            </a:endParaRPr>
          </a:p>
        </p:txBody>
      </p:sp>
      <p:sp>
        <p:nvSpPr>
          <p:cNvPr id="12" name="Rectangle 5"/>
          <p:cNvSpPr>
            <a:spLocks noChangeArrowheads="1"/>
          </p:cNvSpPr>
          <p:nvPr/>
        </p:nvSpPr>
        <p:spPr bwMode="auto">
          <a:xfrm>
            <a:off x="8177149" y="2456189"/>
            <a:ext cx="3777457" cy="2123580"/>
          </a:xfrm>
          <a:prstGeom prst="rect">
            <a:avLst/>
          </a:prstGeom>
          <a:solidFill>
            <a:schemeClr val="accent5">
              <a:lumMod val="60000"/>
              <a:lumOff val="40000"/>
            </a:schemeClr>
          </a:solidFill>
          <a:ln>
            <a:noFill/>
          </a:ln>
          <a:effectLst/>
        </p:spPr>
        <p:txBody>
          <a:bodyPr vert="horz" wrap="square" lIns="36576" tIns="36576" rIns="36576" bIns="36576" numCol="1" anchor="t" anchorCtr="0" compatLnSpc="1">
            <a:prstTxWarp prst="textNoShape">
              <a:avLst/>
            </a:prstTxWarp>
          </a:bodyPr>
          <a:lstStyle/>
          <a:p>
            <a:pPr lvl="0" algn="ctr" eaLnBrk="0" fontAlgn="base" hangingPunct="0">
              <a:spcBef>
                <a:spcPct val="0"/>
              </a:spcBef>
              <a:spcAft>
                <a:spcPct val="0"/>
              </a:spcAft>
            </a:pPr>
            <a:r>
              <a:rPr lang="en-US" altLang="en-US" sz="2200" b="1" dirty="0"/>
              <a:t>WEDNESDAYS* </a:t>
            </a:r>
          </a:p>
          <a:p>
            <a:pPr lvl="0" algn="ctr" eaLnBrk="0" fontAlgn="base" hangingPunct="0">
              <a:spcBef>
                <a:spcPct val="0"/>
              </a:spcBef>
              <a:spcAft>
                <a:spcPct val="0"/>
              </a:spcAft>
            </a:pPr>
            <a:r>
              <a:rPr lang="en-US" altLang="en-US" sz="2200" b="1" dirty="0">
                <a:solidFill>
                  <a:schemeClr val="bg1"/>
                </a:solidFill>
              </a:rPr>
              <a:t>3PM – 5PM</a:t>
            </a:r>
            <a:endParaRPr lang="en-US" altLang="en-US" sz="2200" b="1" dirty="0"/>
          </a:p>
          <a:p>
            <a:pPr lvl="0" algn="ctr" eaLnBrk="0" fontAlgn="base" hangingPunct="0">
              <a:spcBef>
                <a:spcPct val="0"/>
              </a:spcBef>
              <a:spcAft>
                <a:spcPct val="0"/>
              </a:spcAft>
            </a:pPr>
            <a:r>
              <a:rPr lang="en-US" altLang="en-US" sz="2200" b="1" dirty="0"/>
              <a:t>THURSDAYS</a:t>
            </a:r>
          </a:p>
          <a:p>
            <a:pPr lvl="0" algn="ctr" eaLnBrk="0" fontAlgn="base" hangingPunct="0">
              <a:spcBef>
                <a:spcPct val="0"/>
              </a:spcBef>
              <a:spcAft>
                <a:spcPct val="0"/>
              </a:spcAft>
            </a:pPr>
            <a:r>
              <a:rPr lang="en-US" altLang="en-US" sz="2200" b="1" dirty="0">
                <a:solidFill>
                  <a:schemeClr val="bg1"/>
                </a:solidFill>
              </a:rPr>
              <a:t>2PM – 5PM</a:t>
            </a:r>
          </a:p>
          <a:p>
            <a:pPr lvl="0" algn="ctr" eaLnBrk="0" fontAlgn="base" hangingPunct="0">
              <a:spcBef>
                <a:spcPct val="0"/>
              </a:spcBef>
              <a:spcAft>
                <a:spcPct val="0"/>
              </a:spcAft>
            </a:pPr>
            <a:r>
              <a:rPr lang="en-US" altLang="en-US" sz="2200" b="1" dirty="0"/>
              <a:t>FRIDAYS</a:t>
            </a:r>
          </a:p>
          <a:p>
            <a:pPr algn="ctr" eaLnBrk="0" fontAlgn="base" hangingPunct="0">
              <a:spcBef>
                <a:spcPct val="0"/>
              </a:spcBef>
              <a:spcAft>
                <a:spcPct val="0"/>
              </a:spcAft>
            </a:pPr>
            <a:r>
              <a:rPr lang="en-US" altLang="en-US" sz="2200" b="1" dirty="0">
                <a:solidFill>
                  <a:schemeClr val="bg1"/>
                </a:solidFill>
              </a:rPr>
              <a:t>3PM – 5PM</a:t>
            </a:r>
            <a:endParaRPr lang="en-US" altLang="en-US" sz="2200" b="1" dirty="0"/>
          </a:p>
          <a:p>
            <a:pPr lvl="0" algn="ctr" eaLnBrk="0" fontAlgn="base" hangingPunct="0">
              <a:spcBef>
                <a:spcPct val="0"/>
              </a:spcBef>
              <a:spcAft>
                <a:spcPct val="0"/>
              </a:spcAft>
            </a:pPr>
            <a:endParaRPr lang="en-US" altLang="en-US" sz="2200" b="1" dirty="0">
              <a:solidFill>
                <a:schemeClr val="bg1"/>
              </a:solidFill>
            </a:endParaRPr>
          </a:p>
        </p:txBody>
      </p:sp>
      <p:sp>
        <p:nvSpPr>
          <p:cNvPr id="13" name="Rectangle 4"/>
          <p:cNvSpPr>
            <a:spLocks noChangeArrowheads="1"/>
          </p:cNvSpPr>
          <p:nvPr/>
        </p:nvSpPr>
        <p:spPr bwMode="auto">
          <a:xfrm>
            <a:off x="-11056" y="6337501"/>
            <a:ext cx="12203056" cy="533400"/>
          </a:xfrm>
          <a:prstGeom prst="rect">
            <a:avLst/>
          </a:prstGeom>
          <a:solidFill>
            <a:schemeClr val="accent3"/>
          </a:solidFill>
          <a:ln>
            <a:noFill/>
          </a:ln>
          <a:effectLst/>
        </p:spPr>
        <p:txBody>
          <a:bodyPr vert="horz" wrap="square" lIns="36576" tIns="36576" rIns="36576" bIns="36576" numCol="1" anchor="t" anchorCtr="0" compatLnSpc="1">
            <a:prstTxWarp prst="textNoShape">
              <a:avLst/>
            </a:prstTxWarp>
          </a:bodyPr>
          <a:lstStyle/>
          <a:p>
            <a:endParaRPr lang="en-US" sz="1400"/>
          </a:p>
        </p:txBody>
      </p:sp>
      <p:sp>
        <p:nvSpPr>
          <p:cNvPr id="14" name="Text Box 6"/>
          <p:cNvSpPr txBox="1">
            <a:spLocks noChangeArrowheads="1"/>
          </p:cNvSpPr>
          <p:nvPr/>
        </p:nvSpPr>
        <p:spPr bwMode="auto">
          <a:xfrm>
            <a:off x="339948" y="5787678"/>
            <a:ext cx="11852053" cy="810225"/>
          </a:xfrm>
          <a:prstGeom prst="rect">
            <a:avLst/>
          </a:prstGeom>
          <a:solidFill>
            <a:schemeClr val="bg1">
              <a:lumMod val="65000"/>
            </a:schemeClr>
          </a:solidFill>
          <a:ln>
            <a:noFill/>
          </a:ln>
          <a:effectLst/>
        </p:spPr>
        <p:txBody>
          <a:bodyPr vert="horz" wrap="square" lIns="36576" tIns="36576" rIns="36576" bIns="36576" numCol="1" anchor="t" anchorCtr="0" compatLnSpc="1">
            <a:prstTxWarp prst="textNoShape">
              <a:avLst/>
            </a:prstTxWarp>
          </a:bodyPr>
          <a:lstStyle/>
          <a:p>
            <a:pPr algn="ctr" defTabSz="914377" eaLnBrk="0" fontAlgn="base" hangingPunct="0">
              <a:spcBef>
                <a:spcPct val="0"/>
              </a:spcBef>
              <a:spcAft>
                <a:spcPct val="0"/>
              </a:spcAft>
            </a:pPr>
            <a:r>
              <a:rPr lang="en-US" altLang="en-US" sz="3200" dirty="0">
                <a:solidFill>
                  <a:srgbClr val="FFFFFF"/>
                </a:solidFill>
                <a:latin typeface="Bebas Neue" panose="020B0606020202050201" pitchFamily="34" charset="0"/>
              </a:rPr>
              <a:t>508.793.7336 | Jefferson Tower, 6</a:t>
            </a:r>
            <a:r>
              <a:rPr lang="en-US" altLang="en-US" sz="3200" baseline="30000" dirty="0">
                <a:solidFill>
                  <a:srgbClr val="FFFFFF"/>
                </a:solidFill>
                <a:latin typeface="Bebas Neue" panose="020B0606020202050201" pitchFamily="34" charset="0"/>
              </a:rPr>
              <a:t>th</a:t>
            </a:r>
            <a:r>
              <a:rPr lang="en-US" altLang="en-US" sz="3200" dirty="0">
                <a:solidFill>
                  <a:srgbClr val="FFFFFF"/>
                </a:solidFill>
                <a:latin typeface="Bebas Neue" panose="020B0606020202050201" pitchFamily="34" charset="0"/>
              </a:rPr>
              <a:t> Floor; *Wednesdays are in Jefferson 220A, </a:t>
            </a:r>
            <a:r>
              <a:rPr lang="en-US" altLang="en-US" sz="3200" dirty="0" err="1">
                <a:solidFill>
                  <a:srgbClr val="FFFFFF"/>
                </a:solidFill>
                <a:latin typeface="Bebas Neue" panose="020B0606020202050201" pitchFamily="34" charset="0"/>
              </a:rPr>
              <a:t>Geog</a:t>
            </a:r>
            <a:r>
              <a:rPr lang="en-US" altLang="en-US" sz="3200" dirty="0">
                <a:solidFill>
                  <a:srgbClr val="FFFFFF"/>
                </a:solidFill>
                <a:latin typeface="Bebas Neue" panose="020B0606020202050201" pitchFamily="34" charset="0"/>
              </a:rPr>
              <a:t> Main Office, Jefferson Building, 2</a:t>
            </a:r>
            <a:r>
              <a:rPr lang="en-US" altLang="en-US" sz="3200" baseline="30000" dirty="0">
                <a:solidFill>
                  <a:srgbClr val="FFFFFF"/>
                </a:solidFill>
                <a:latin typeface="Bebas Neue" panose="020B0606020202050201" pitchFamily="34" charset="0"/>
              </a:rPr>
              <a:t>nd</a:t>
            </a:r>
            <a:r>
              <a:rPr lang="en-US" altLang="en-US" sz="3200" dirty="0">
                <a:solidFill>
                  <a:srgbClr val="FFFFFF"/>
                </a:solidFill>
                <a:latin typeface="Bebas Neue" panose="020B0606020202050201" pitchFamily="34" charset="0"/>
              </a:rPr>
              <a:t> Floor</a:t>
            </a:r>
            <a:r>
              <a:rPr lang="en-US" altLang="en-US" sz="3600" dirty="0">
                <a:solidFill>
                  <a:srgbClr val="FFFFFF"/>
                </a:solidFill>
                <a:latin typeface="Bebas Neue" panose="020B0606020202050201" pitchFamily="34" charset="0"/>
              </a:rPr>
              <a:t>*</a:t>
            </a:r>
            <a:endParaRPr lang="en-US" altLang="en-US" dirty="0">
              <a:latin typeface="Arial" panose="020B0604020202020204" pitchFamily="34" charset="0"/>
            </a:endParaRPr>
          </a:p>
        </p:txBody>
      </p:sp>
      <p:pic>
        <p:nvPicPr>
          <p:cNvPr id="1026" name="Picture 2">
            <a:extLst>
              <a:ext uri="{FF2B5EF4-FFF2-40B4-BE49-F238E27FC236}">
                <a16:creationId xmlns:a16="http://schemas.microsoft.com/office/drawing/2014/main" id="{27E6A5FA-C61C-47CF-BC36-C674806E95B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3476" r="9440"/>
          <a:stretch/>
        </p:blipFill>
        <p:spPr bwMode="auto">
          <a:xfrm>
            <a:off x="619565" y="2456188"/>
            <a:ext cx="2050535" cy="24133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42BEC0B-5502-4610-AADD-694A962CD12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6735"/>
          <a:stretch/>
        </p:blipFill>
        <p:spPr bwMode="auto">
          <a:xfrm>
            <a:off x="6187199" y="2497132"/>
            <a:ext cx="2117048" cy="235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1336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22AF5-77DF-4A14-166A-939AFFD3895B}"/>
            </a:ext>
          </a:extLst>
        </p:cNvPr>
        <p:cNvGrpSpPr/>
        <p:nvPr/>
      </p:nvGrpSpPr>
      <p:grpSpPr>
        <a:xfrm>
          <a:off x="0" y="0"/>
          <a:ext cx="0" cy="0"/>
          <a:chOff x="0" y="0"/>
          <a:chExt cx="0" cy="0"/>
        </a:xfrm>
      </p:grpSpPr>
      <p:pic>
        <p:nvPicPr>
          <p:cNvPr id="4" name="Picture 3" descr="A colorful background with waves&#10;&#10;Description automatically generated with medium confidence">
            <a:extLst>
              <a:ext uri="{FF2B5EF4-FFF2-40B4-BE49-F238E27FC236}">
                <a16:creationId xmlns:a16="http://schemas.microsoft.com/office/drawing/2014/main" id="{AB5A7515-CF38-5FE1-3F84-1EEBF92D4749}"/>
              </a:ext>
            </a:extLst>
          </p:cNvPr>
          <p:cNvPicPr>
            <a:picLocks noChangeAspect="1"/>
          </p:cNvPicPr>
          <p:nvPr/>
        </p:nvPicPr>
        <p:blipFill>
          <a:blip r:embed="rId2"/>
          <a:srcRect r="11111"/>
          <a:stretch/>
        </p:blipFill>
        <p:spPr>
          <a:xfrm>
            <a:off x="20" y="12"/>
            <a:ext cx="12191980" cy="6857988"/>
          </a:xfrm>
          <a:prstGeom prst="rect">
            <a:avLst/>
          </a:prstGeom>
        </p:spPr>
      </p:pic>
      <p:sp>
        <p:nvSpPr>
          <p:cNvPr id="2" name="Title 1">
            <a:extLst>
              <a:ext uri="{FF2B5EF4-FFF2-40B4-BE49-F238E27FC236}">
                <a16:creationId xmlns:a16="http://schemas.microsoft.com/office/drawing/2014/main" id="{65E4A67E-7184-10D0-3861-1FD0E065C4FB}"/>
              </a:ext>
            </a:extLst>
          </p:cNvPr>
          <p:cNvSpPr>
            <a:spLocks noGrp="1"/>
          </p:cNvSpPr>
          <p:nvPr>
            <p:ph type="ctrTitle"/>
          </p:nvPr>
        </p:nvSpPr>
        <p:spPr>
          <a:xfrm>
            <a:off x="837126" y="1693546"/>
            <a:ext cx="4320227" cy="2009774"/>
          </a:xfrm>
        </p:spPr>
        <p:txBody>
          <a:bodyPr>
            <a:normAutofit/>
          </a:bodyPr>
          <a:lstStyle/>
          <a:p>
            <a:r>
              <a:rPr lang="en-US" sz="4000" dirty="0">
                <a:solidFill>
                  <a:srgbClr val="FFFFFF"/>
                </a:solidFill>
              </a:rPr>
              <a:t>WEEK 01 </a:t>
            </a:r>
            <a:br>
              <a:rPr lang="en-US" sz="4000" dirty="0">
                <a:solidFill>
                  <a:srgbClr val="FFFFFF"/>
                </a:solidFill>
              </a:rPr>
            </a:br>
            <a:br>
              <a:rPr lang="en-US" sz="4000" dirty="0">
                <a:solidFill>
                  <a:srgbClr val="FFFFFF"/>
                </a:solidFill>
              </a:rPr>
            </a:br>
            <a:r>
              <a:rPr lang="en-US" sz="4000" dirty="0">
                <a:solidFill>
                  <a:srgbClr val="FFFFFF"/>
                </a:solidFill>
              </a:rPr>
              <a:t>lecture session</a:t>
            </a:r>
          </a:p>
        </p:txBody>
      </p:sp>
      <p:sp>
        <p:nvSpPr>
          <p:cNvPr id="5" name="TextBox 4">
            <a:extLst>
              <a:ext uri="{FF2B5EF4-FFF2-40B4-BE49-F238E27FC236}">
                <a16:creationId xmlns:a16="http://schemas.microsoft.com/office/drawing/2014/main" id="{B8D9AE8A-7BEC-80A6-985F-A3A05DACBF24}"/>
              </a:ext>
            </a:extLst>
          </p:cNvPr>
          <p:cNvSpPr txBox="1"/>
          <p:nvPr/>
        </p:nvSpPr>
        <p:spPr>
          <a:xfrm>
            <a:off x="837126" y="4289196"/>
            <a:ext cx="3912124" cy="3046988"/>
          </a:xfrm>
          <a:prstGeom prst="rect">
            <a:avLst/>
          </a:prstGeom>
          <a:noFill/>
        </p:spPr>
        <p:txBody>
          <a:bodyPr wrap="square" rtlCol="0">
            <a:spAutoFit/>
          </a:bodyPr>
          <a:lstStyle/>
          <a:p>
            <a:r>
              <a:rPr lang="en-US" sz="3200" dirty="0">
                <a:solidFill>
                  <a:srgbClr val="FFFFFF">
                    <a:alpha val="75000"/>
                  </a:srgbClr>
                </a:solidFill>
              </a:rPr>
              <a:t>Instructor: Yanan Wu</a:t>
            </a:r>
          </a:p>
          <a:p>
            <a:r>
              <a:rPr lang="en-US" sz="3200" dirty="0">
                <a:solidFill>
                  <a:srgbClr val="FFFFFF">
                    <a:alpha val="75000"/>
                  </a:srgbClr>
                </a:solidFill>
              </a:rPr>
              <a:t>TA: </a:t>
            </a:r>
            <a:r>
              <a:rPr lang="en-US" sz="3200" dirty="0" err="1">
                <a:solidFill>
                  <a:srgbClr val="FFFFFF">
                    <a:alpha val="75000"/>
                  </a:srgbClr>
                </a:solidFill>
              </a:rPr>
              <a:t>Vanchy</a:t>
            </a:r>
            <a:r>
              <a:rPr lang="en-US" sz="3200" dirty="0">
                <a:solidFill>
                  <a:srgbClr val="FFFFFF">
                    <a:alpha val="75000"/>
                  </a:srgbClr>
                </a:solidFill>
              </a:rPr>
              <a:t> Li</a:t>
            </a:r>
          </a:p>
          <a:p>
            <a:r>
              <a:rPr lang="en-US" sz="3200" dirty="0">
                <a:solidFill>
                  <a:srgbClr val="FFFFFF">
                    <a:alpha val="75000"/>
                  </a:srgbClr>
                </a:solidFill>
              </a:rPr>
              <a:t> </a:t>
            </a:r>
          </a:p>
          <a:p>
            <a:r>
              <a:rPr lang="en-US" sz="3200" dirty="0">
                <a:solidFill>
                  <a:srgbClr val="FFFFFF">
                    <a:alpha val="75000"/>
                  </a:srgbClr>
                </a:solidFill>
              </a:rPr>
              <a:t>Spring 2025</a:t>
            </a:r>
          </a:p>
          <a:p>
            <a:endParaRPr lang="en-US" sz="3200" dirty="0">
              <a:solidFill>
                <a:srgbClr val="FFFFFF">
                  <a:alpha val="75000"/>
                </a:srgbClr>
              </a:solidFill>
            </a:endParaRPr>
          </a:p>
          <a:p>
            <a:endParaRPr lang="en-US" sz="3200" dirty="0"/>
          </a:p>
        </p:txBody>
      </p:sp>
    </p:spTree>
    <p:extLst>
      <p:ext uri="{BB962C8B-B14F-4D97-AF65-F5344CB8AC3E}">
        <p14:creationId xmlns:p14="http://schemas.microsoft.com/office/powerpoint/2010/main" val="3384109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004135D-DCA6-56CB-8829-E08ECC78158E}"/>
              </a:ext>
            </a:extLst>
          </p:cNvPr>
          <p:cNvPicPr>
            <a:picLocks noChangeAspect="1"/>
          </p:cNvPicPr>
          <p:nvPr/>
        </p:nvPicPr>
        <p:blipFill>
          <a:blip r:embed="rId2"/>
          <a:stretch>
            <a:fillRect/>
          </a:stretch>
        </p:blipFill>
        <p:spPr>
          <a:xfrm>
            <a:off x="447234" y="237089"/>
            <a:ext cx="11301984" cy="2401671"/>
          </a:xfrm>
          <a:prstGeom prst="rect">
            <a:avLst/>
          </a:prstGeom>
        </p:spPr>
      </p:pic>
      <p:sp>
        <p:nvSpPr>
          <p:cNvPr id="13" name="Rectangle 12">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itle 1">
            <a:extLst>
              <a:ext uri="{FF2B5EF4-FFF2-40B4-BE49-F238E27FC236}">
                <a16:creationId xmlns:a16="http://schemas.microsoft.com/office/drawing/2014/main" id="{A6F089CC-6291-E28C-A139-BC13FA065958}"/>
              </a:ext>
            </a:extLst>
          </p:cNvPr>
          <p:cNvSpPr>
            <a:spLocks noGrp="1"/>
          </p:cNvSpPr>
          <p:nvPr>
            <p:ph type="title"/>
          </p:nvPr>
        </p:nvSpPr>
        <p:spPr>
          <a:xfrm>
            <a:off x="679600" y="4596992"/>
            <a:ext cx="3353432" cy="1607013"/>
          </a:xfrm>
        </p:spPr>
        <p:txBody>
          <a:bodyPr anchor="ctr">
            <a:normAutofit/>
          </a:bodyPr>
          <a:lstStyle/>
          <a:p>
            <a:r>
              <a:rPr lang="en-US" altLang="zh-CN">
                <a:solidFill>
                  <a:srgbClr val="FFFFFF"/>
                </a:solidFill>
              </a:rPr>
              <a:t>Week 01</a:t>
            </a:r>
            <a:endParaRPr lang="en-US">
              <a:solidFill>
                <a:srgbClr val="FFFFFF"/>
              </a:solidFill>
            </a:endParaRPr>
          </a:p>
        </p:txBody>
      </p:sp>
      <p:sp>
        <p:nvSpPr>
          <p:cNvPr id="3" name="Content Placeholder 2">
            <a:extLst>
              <a:ext uri="{FF2B5EF4-FFF2-40B4-BE49-F238E27FC236}">
                <a16:creationId xmlns:a16="http://schemas.microsoft.com/office/drawing/2014/main" id="{236323C8-0722-E8C7-B02C-ECADE527922F}"/>
              </a:ext>
            </a:extLst>
          </p:cNvPr>
          <p:cNvSpPr>
            <a:spLocks noGrp="1"/>
          </p:cNvSpPr>
          <p:nvPr>
            <p:ph idx="1"/>
          </p:nvPr>
        </p:nvSpPr>
        <p:spPr>
          <a:xfrm>
            <a:off x="4271491" y="4596992"/>
            <a:ext cx="7240909" cy="1607012"/>
          </a:xfrm>
        </p:spPr>
        <p:txBody>
          <a:bodyPr>
            <a:normAutofit/>
          </a:bodyPr>
          <a:lstStyle/>
          <a:p>
            <a:r>
              <a:rPr lang="en-US" dirty="0">
                <a:solidFill>
                  <a:srgbClr val="FFFFFF"/>
                </a:solidFill>
              </a:rPr>
              <a:t>Introduction to the Course</a:t>
            </a:r>
          </a:p>
          <a:p>
            <a:r>
              <a:rPr lang="en-US" dirty="0">
                <a:solidFill>
                  <a:srgbClr val="FFFFFF"/>
                </a:solidFill>
              </a:rPr>
              <a:t>Software Installation</a:t>
            </a:r>
          </a:p>
          <a:p>
            <a:pPr lvl="1"/>
            <a:r>
              <a:rPr lang="en-US" dirty="0">
                <a:solidFill>
                  <a:srgbClr val="FFFFFF"/>
                </a:solidFill>
              </a:rPr>
              <a:t>PostgreSQL: </a:t>
            </a:r>
            <a:r>
              <a:rPr lang="en-US" dirty="0">
                <a:solidFill>
                  <a:schemeClr val="tx1"/>
                </a:solidFill>
                <a:hlinkClick r:id="rId3">
                  <a:extLst>
                    <a:ext uri="{A12FA001-AC4F-418D-AE19-62706E023703}">
                      <ahyp:hlinkClr xmlns:ahyp="http://schemas.microsoft.com/office/drawing/2018/hyperlinkcolor" val="tx"/>
                    </a:ext>
                  </a:extLst>
                </a:hlinkClick>
              </a:rPr>
              <a:t>The world’s most advanced open source database</a:t>
            </a:r>
            <a:endParaRPr lang="en-US" dirty="0">
              <a:solidFill>
                <a:schemeClr val="tx1"/>
              </a:solidFill>
            </a:endParaRPr>
          </a:p>
          <a:p>
            <a:pPr lvl="1"/>
            <a:r>
              <a:rPr lang="en-US" dirty="0">
                <a:solidFill>
                  <a:srgbClr val="FFFFFF"/>
                </a:solidFill>
              </a:rPr>
              <a:t>PostGIS: </a:t>
            </a:r>
            <a:r>
              <a:rPr lang="en-US" dirty="0">
                <a:solidFill>
                  <a:srgbClr val="FFFFFF"/>
                </a:solidFill>
                <a:hlinkClick r:id="rId4"/>
              </a:rPr>
              <a:t>About PostGIS</a:t>
            </a:r>
            <a:endParaRPr lang="en-US" dirty="0">
              <a:solidFill>
                <a:srgbClr val="FFFFFF"/>
              </a:solidFill>
            </a:endParaRPr>
          </a:p>
        </p:txBody>
      </p:sp>
    </p:spTree>
    <p:extLst>
      <p:ext uri="{BB962C8B-B14F-4D97-AF65-F5344CB8AC3E}">
        <p14:creationId xmlns:p14="http://schemas.microsoft.com/office/powerpoint/2010/main" val="79213300"/>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7B89EEFD-93BC-4ACF-962C-E6279E72B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723899"/>
            <a:ext cx="3703320" cy="5666666"/>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19B3B41-CD8D-84E1-F8F3-0077E474CE3A}"/>
              </a:ext>
            </a:extLst>
          </p:cNvPr>
          <p:cNvSpPr>
            <a:spLocks noGrp="1"/>
          </p:cNvSpPr>
          <p:nvPr>
            <p:ph type="title"/>
          </p:nvPr>
        </p:nvSpPr>
        <p:spPr>
          <a:xfrm>
            <a:off x="803189" y="1209184"/>
            <a:ext cx="3089189" cy="4734416"/>
          </a:xfrm>
        </p:spPr>
        <p:txBody>
          <a:bodyPr anchor="ctr">
            <a:normAutofit/>
          </a:bodyPr>
          <a:lstStyle/>
          <a:p>
            <a:r>
              <a:rPr lang="en-US" altLang="zh-CN">
                <a:solidFill>
                  <a:srgbClr val="FFFFFF"/>
                </a:solidFill>
              </a:rPr>
              <a:t>Week 02</a:t>
            </a:r>
            <a:endParaRPr lang="en-US">
              <a:solidFill>
                <a:srgbClr val="FFFFFF"/>
              </a:solidFill>
            </a:endParaRPr>
          </a:p>
        </p:txBody>
      </p:sp>
      <p:sp>
        <p:nvSpPr>
          <p:cNvPr id="3" name="Content Placeholder 2">
            <a:extLst>
              <a:ext uri="{FF2B5EF4-FFF2-40B4-BE49-F238E27FC236}">
                <a16:creationId xmlns:a16="http://schemas.microsoft.com/office/drawing/2014/main" id="{6A4D6C2D-22AD-4525-777F-C627E53BE8A4}"/>
              </a:ext>
            </a:extLst>
          </p:cNvPr>
          <p:cNvSpPr>
            <a:spLocks noGrp="1"/>
          </p:cNvSpPr>
          <p:nvPr>
            <p:ph idx="1"/>
          </p:nvPr>
        </p:nvSpPr>
        <p:spPr>
          <a:xfrm>
            <a:off x="4561870" y="723900"/>
            <a:ext cx="7183597" cy="2248629"/>
          </a:xfrm>
        </p:spPr>
        <p:txBody>
          <a:bodyPr>
            <a:normAutofit/>
          </a:bodyPr>
          <a:lstStyle/>
          <a:p>
            <a:r>
              <a:rPr lang="en-US" dirty="0"/>
              <a:t>Introduction to the PostGIS, PostgreSQL, and pgAdmin</a:t>
            </a:r>
          </a:p>
          <a:p>
            <a:pPr lvl="1">
              <a:buFont typeface="Wingdings" panose="05000000000000000000" pitchFamily="2" charset="2"/>
              <a:buChar char="Ø"/>
            </a:pPr>
            <a:r>
              <a:rPr lang="en-US" dirty="0"/>
              <a:t>Basic operations in </a:t>
            </a:r>
            <a:r>
              <a:rPr lang="en-US" dirty="0">
                <a:hlinkClick r:id="rId2"/>
              </a:rPr>
              <a:t>pgAdmin</a:t>
            </a:r>
            <a:endParaRPr lang="en-US" dirty="0"/>
          </a:p>
          <a:p>
            <a:pPr lvl="1">
              <a:buFont typeface="Wingdings" panose="05000000000000000000" pitchFamily="2" charset="2"/>
              <a:buChar char="Ø"/>
            </a:pPr>
            <a:r>
              <a:rPr lang="en-US" dirty="0"/>
              <a:t>Introducing PostGIS</a:t>
            </a:r>
          </a:p>
          <a:p>
            <a:pPr lvl="1">
              <a:buFont typeface="Wingdings" panose="05000000000000000000" pitchFamily="2" charset="2"/>
              <a:buChar char="Ø"/>
            </a:pPr>
            <a:r>
              <a:rPr lang="en-US" dirty="0"/>
              <a:t>Introduction to </a:t>
            </a:r>
            <a:r>
              <a:rPr lang="en-US" dirty="0" err="1"/>
              <a:t>psql</a:t>
            </a:r>
            <a:endParaRPr lang="en-US" dirty="0"/>
          </a:p>
        </p:txBody>
      </p:sp>
      <p:pic>
        <p:nvPicPr>
          <p:cNvPr id="5" name="Picture 4">
            <a:extLst>
              <a:ext uri="{FF2B5EF4-FFF2-40B4-BE49-F238E27FC236}">
                <a16:creationId xmlns:a16="http://schemas.microsoft.com/office/drawing/2014/main" id="{69E6B84A-FAF2-491F-5EF0-983D85DA276F}"/>
              </a:ext>
            </a:extLst>
          </p:cNvPr>
          <p:cNvPicPr>
            <a:picLocks noChangeAspect="1"/>
          </p:cNvPicPr>
          <p:nvPr/>
        </p:nvPicPr>
        <p:blipFill>
          <a:blip r:embed="rId3"/>
          <a:stretch>
            <a:fillRect/>
          </a:stretch>
        </p:blipFill>
        <p:spPr>
          <a:xfrm>
            <a:off x="4506509" y="3493738"/>
            <a:ext cx="6729121" cy="2843054"/>
          </a:xfrm>
          <a:prstGeom prst="rect">
            <a:avLst/>
          </a:prstGeom>
        </p:spPr>
      </p:pic>
    </p:spTree>
    <p:extLst>
      <p:ext uri="{BB962C8B-B14F-4D97-AF65-F5344CB8AC3E}">
        <p14:creationId xmlns:p14="http://schemas.microsoft.com/office/powerpoint/2010/main" val="42358247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41DE2FD7-A489-4234-4B57-3B106B6A82AE}"/>
              </a:ext>
            </a:extLst>
          </p:cNvPr>
          <p:cNvPicPr>
            <a:picLocks noChangeAspect="1"/>
          </p:cNvPicPr>
          <p:nvPr/>
        </p:nvPicPr>
        <p:blipFill>
          <a:blip r:embed="rId2"/>
          <a:stretch>
            <a:fillRect/>
          </a:stretch>
        </p:blipFill>
        <p:spPr>
          <a:xfrm>
            <a:off x="441139" y="946133"/>
            <a:ext cx="5331481" cy="2625754"/>
          </a:xfrm>
          <a:prstGeom prst="rect">
            <a:avLst/>
          </a:prstGeom>
        </p:spPr>
      </p:pic>
      <p:cxnSp>
        <p:nvCxnSpPr>
          <p:cNvPr id="15" name="Straight Connector 14">
            <a:extLst>
              <a:ext uri="{FF2B5EF4-FFF2-40B4-BE49-F238E27FC236}">
                <a16:creationId xmlns:a16="http://schemas.microsoft.com/office/drawing/2014/main" id="{EEE3F140-02CB-4BBC-ABC0-8BF046C9D1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36050"/>
            <a:ext cx="0" cy="1645920"/>
          </a:xfrm>
          <a:prstGeom prst="line">
            <a:avLst/>
          </a:prstGeom>
          <a:ln w="19050">
            <a:solidFill>
              <a:srgbClr val="46535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F1D1905D-8DFD-5F88-82B1-1C40D8E6AA8B}"/>
              </a:ext>
            </a:extLst>
          </p:cNvPr>
          <p:cNvPicPr>
            <a:picLocks noChangeAspect="1"/>
          </p:cNvPicPr>
          <p:nvPr/>
        </p:nvPicPr>
        <p:blipFill>
          <a:blip r:embed="rId3"/>
          <a:stretch>
            <a:fillRect/>
          </a:stretch>
        </p:blipFill>
        <p:spPr>
          <a:xfrm>
            <a:off x="6417735" y="866161"/>
            <a:ext cx="5331478" cy="2785697"/>
          </a:xfrm>
          <a:prstGeom prst="rect">
            <a:avLst/>
          </a:prstGeom>
        </p:spPr>
      </p:pic>
      <p:sp>
        <p:nvSpPr>
          <p:cNvPr id="17" name="Rectangle 16">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521F105-FC39-F001-5C73-E944A9FE9B95}"/>
              </a:ext>
            </a:extLst>
          </p:cNvPr>
          <p:cNvSpPr>
            <a:spLocks noGrp="1"/>
          </p:cNvSpPr>
          <p:nvPr>
            <p:ph type="title"/>
          </p:nvPr>
        </p:nvSpPr>
        <p:spPr>
          <a:xfrm>
            <a:off x="679600" y="4596992"/>
            <a:ext cx="3353432" cy="1607013"/>
          </a:xfrm>
        </p:spPr>
        <p:txBody>
          <a:bodyPr anchor="ctr">
            <a:normAutofit/>
          </a:bodyPr>
          <a:lstStyle/>
          <a:p>
            <a:r>
              <a:rPr lang="en-US">
                <a:solidFill>
                  <a:srgbClr val="FFFFFF"/>
                </a:solidFill>
              </a:rPr>
              <a:t>Week 03</a:t>
            </a:r>
          </a:p>
        </p:txBody>
      </p:sp>
      <p:sp>
        <p:nvSpPr>
          <p:cNvPr id="3" name="Content Placeholder 2">
            <a:extLst>
              <a:ext uri="{FF2B5EF4-FFF2-40B4-BE49-F238E27FC236}">
                <a16:creationId xmlns:a16="http://schemas.microsoft.com/office/drawing/2014/main" id="{938ACB92-7C9F-49D5-84FC-55F375BD90FD}"/>
              </a:ext>
            </a:extLst>
          </p:cNvPr>
          <p:cNvSpPr>
            <a:spLocks noGrp="1"/>
          </p:cNvSpPr>
          <p:nvPr>
            <p:ph idx="1"/>
          </p:nvPr>
        </p:nvSpPr>
        <p:spPr>
          <a:xfrm>
            <a:off x="4271491" y="4596992"/>
            <a:ext cx="7240909" cy="1607012"/>
          </a:xfrm>
        </p:spPr>
        <p:txBody>
          <a:bodyPr>
            <a:normAutofit/>
          </a:bodyPr>
          <a:lstStyle/>
          <a:p>
            <a:r>
              <a:rPr lang="en-US">
                <a:solidFill>
                  <a:srgbClr val="FFFFFF"/>
                </a:solidFill>
              </a:rPr>
              <a:t>Spatial data and geodatabases</a:t>
            </a:r>
          </a:p>
          <a:p>
            <a:pPr lvl="1"/>
            <a:r>
              <a:rPr lang="en-US">
                <a:solidFill>
                  <a:srgbClr val="FFFFFF"/>
                </a:solidFill>
              </a:rPr>
              <a:t>Spatial data types</a:t>
            </a:r>
          </a:p>
          <a:p>
            <a:pPr lvl="1"/>
            <a:r>
              <a:rPr lang="en-US">
                <a:solidFill>
                  <a:srgbClr val="FFFFFF"/>
                </a:solidFill>
              </a:rPr>
              <a:t>Spatial reference systems</a:t>
            </a:r>
          </a:p>
          <a:p>
            <a:pPr lvl="1"/>
            <a:r>
              <a:rPr lang="en-US">
                <a:solidFill>
                  <a:srgbClr val="FFFFFF"/>
                </a:solidFill>
              </a:rPr>
              <a:t>Working with real data</a:t>
            </a:r>
          </a:p>
        </p:txBody>
      </p:sp>
      <p:sp>
        <p:nvSpPr>
          <p:cNvPr id="6" name="Footer Placeholder 5">
            <a:extLst>
              <a:ext uri="{FF2B5EF4-FFF2-40B4-BE49-F238E27FC236}">
                <a16:creationId xmlns:a16="http://schemas.microsoft.com/office/drawing/2014/main" id="{8C8E4DAD-DE63-8BC3-0357-156E078F03C3}"/>
              </a:ext>
            </a:extLst>
          </p:cNvPr>
          <p:cNvSpPr>
            <a:spLocks noGrp="1"/>
          </p:cNvSpPr>
          <p:nvPr>
            <p:ph type="ftr" sz="quarter" idx="11"/>
          </p:nvPr>
        </p:nvSpPr>
        <p:spPr>
          <a:xfrm>
            <a:off x="581192" y="6423914"/>
            <a:ext cx="6917210" cy="365125"/>
          </a:xfrm>
        </p:spPr>
        <p:txBody>
          <a:bodyPr>
            <a:normAutofit/>
          </a:bodyPr>
          <a:lstStyle/>
          <a:p>
            <a:pPr>
              <a:spcAft>
                <a:spcPts val="600"/>
              </a:spcAft>
            </a:pPr>
            <a:r>
              <a:rPr lang="fr-FR"/>
              <a:t>Image source: https://support.pitneybowes.com/SearchArticles/</a:t>
            </a:r>
            <a:endParaRPr lang="en-US"/>
          </a:p>
        </p:txBody>
      </p:sp>
    </p:spTree>
    <p:extLst>
      <p:ext uri="{BB962C8B-B14F-4D97-AF65-F5344CB8AC3E}">
        <p14:creationId xmlns:p14="http://schemas.microsoft.com/office/powerpoint/2010/main" val="542352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4A0A3EC1-5E11-F33C-3956-7408258A1900}"/>
              </a:ext>
            </a:extLst>
          </p:cNvPr>
          <p:cNvSpPr>
            <a:spLocks noGrp="1"/>
          </p:cNvSpPr>
          <p:nvPr>
            <p:ph type="title"/>
          </p:nvPr>
        </p:nvSpPr>
        <p:spPr>
          <a:xfrm>
            <a:off x="672280" y="944752"/>
            <a:ext cx="3259016" cy="637160"/>
          </a:xfrm>
        </p:spPr>
        <p:txBody>
          <a:bodyPr>
            <a:normAutofit/>
          </a:bodyPr>
          <a:lstStyle/>
          <a:p>
            <a:r>
              <a:rPr lang="en-US" dirty="0">
                <a:solidFill>
                  <a:srgbClr val="FFFFFF"/>
                </a:solidFill>
              </a:rPr>
              <a:t>Week 04</a:t>
            </a:r>
          </a:p>
        </p:txBody>
      </p:sp>
      <p:sp>
        <p:nvSpPr>
          <p:cNvPr id="21" name="Rectangle 20">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2">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5" name="Rectangle 24">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703F1AFF-9E16-308F-75E4-525A003E2254}"/>
              </a:ext>
            </a:extLst>
          </p:cNvPr>
          <p:cNvSpPr>
            <a:spLocks noGrp="1"/>
          </p:cNvSpPr>
          <p:nvPr>
            <p:ph idx="1"/>
          </p:nvPr>
        </p:nvSpPr>
        <p:spPr>
          <a:xfrm>
            <a:off x="671513" y="1819656"/>
            <a:ext cx="3123783" cy="4388311"/>
          </a:xfrm>
        </p:spPr>
        <p:txBody>
          <a:bodyPr anchor="t">
            <a:normAutofit/>
          </a:bodyPr>
          <a:lstStyle/>
          <a:p>
            <a:r>
              <a:rPr lang="en-US" dirty="0">
                <a:solidFill>
                  <a:srgbClr val="FFFFFF"/>
                </a:solidFill>
              </a:rPr>
              <a:t>Introduction to SQL (I</a:t>
            </a:r>
            <a:r>
              <a:rPr lang="en-US" b="0" i="1" dirty="0">
                <a:solidFill>
                  <a:srgbClr val="FFFFFF"/>
                </a:solidFill>
                <a:effectLst/>
                <a:latin typeface="source-serif-pro"/>
              </a:rPr>
              <a:t>t is pronounced as “</a:t>
            </a:r>
            <a:r>
              <a:rPr lang="en-US" b="0" i="1" dirty="0" err="1">
                <a:solidFill>
                  <a:srgbClr val="FFFFFF"/>
                </a:solidFill>
                <a:effectLst/>
                <a:latin typeface="source-serif-pro"/>
              </a:rPr>
              <a:t>Escuel</a:t>
            </a:r>
            <a:r>
              <a:rPr lang="en-US" b="0" i="1" dirty="0">
                <a:solidFill>
                  <a:srgbClr val="FFFFFF"/>
                </a:solidFill>
                <a:effectLst/>
                <a:latin typeface="source-serif-pro"/>
              </a:rPr>
              <a:t> “, but most often you can hear the slang “Sequel”.</a:t>
            </a:r>
            <a:r>
              <a:rPr lang="en-US" dirty="0">
                <a:solidFill>
                  <a:srgbClr val="FFFFFF"/>
                </a:solidFill>
              </a:rPr>
              <a:t>)</a:t>
            </a:r>
          </a:p>
          <a:p>
            <a:pPr lvl="1"/>
            <a:r>
              <a:rPr lang="en-US" dirty="0">
                <a:solidFill>
                  <a:srgbClr val="FFFFFF"/>
                </a:solidFill>
              </a:rPr>
              <a:t>Simple SQL</a:t>
            </a:r>
          </a:p>
          <a:p>
            <a:pPr marL="936900" lvl="2" indent="-342900">
              <a:buFont typeface="+mj-lt"/>
              <a:buAutoNum type="alphaLcParenR"/>
            </a:pPr>
            <a:r>
              <a:rPr lang="en-US" dirty="0">
                <a:solidFill>
                  <a:srgbClr val="FFFFFF"/>
                </a:solidFill>
              </a:rPr>
              <a:t>SELECT</a:t>
            </a:r>
          </a:p>
          <a:p>
            <a:pPr marL="936900" lvl="2" indent="-342900">
              <a:buFont typeface="+mj-lt"/>
              <a:buAutoNum type="alphaLcParenR"/>
            </a:pPr>
            <a:r>
              <a:rPr lang="en-US" dirty="0">
                <a:solidFill>
                  <a:srgbClr val="FFFFFF"/>
                </a:solidFill>
              </a:rPr>
              <a:t>INSERT</a:t>
            </a:r>
          </a:p>
          <a:p>
            <a:pPr marL="936900" lvl="2" indent="-342900">
              <a:buFont typeface="+mj-lt"/>
              <a:buAutoNum type="alphaLcParenR"/>
            </a:pPr>
            <a:r>
              <a:rPr lang="en-US" dirty="0">
                <a:solidFill>
                  <a:srgbClr val="FFFFFF"/>
                </a:solidFill>
              </a:rPr>
              <a:t>UPDATE</a:t>
            </a:r>
          </a:p>
          <a:p>
            <a:pPr marL="936900" lvl="2" indent="-342900">
              <a:buFont typeface="+mj-lt"/>
              <a:buAutoNum type="alphaLcParenR"/>
            </a:pPr>
            <a:r>
              <a:rPr lang="en-US" dirty="0">
                <a:solidFill>
                  <a:srgbClr val="FFFFFF"/>
                </a:solidFill>
              </a:rPr>
              <a:t>DELETE </a:t>
            </a:r>
          </a:p>
          <a:p>
            <a:pPr lvl="1"/>
            <a:r>
              <a:rPr lang="en-US" dirty="0">
                <a:solidFill>
                  <a:srgbClr val="FFFFFF"/>
                </a:solidFill>
              </a:rPr>
              <a:t>Working with spatial data</a:t>
            </a:r>
          </a:p>
        </p:txBody>
      </p:sp>
      <p:pic>
        <p:nvPicPr>
          <p:cNvPr id="5" name="Picture 4">
            <a:extLst>
              <a:ext uri="{FF2B5EF4-FFF2-40B4-BE49-F238E27FC236}">
                <a16:creationId xmlns:a16="http://schemas.microsoft.com/office/drawing/2014/main" id="{E35DA0F1-C9FF-32D7-FE34-C090EEB33522}"/>
              </a:ext>
            </a:extLst>
          </p:cNvPr>
          <p:cNvPicPr>
            <a:picLocks noChangeAspect="1"/>
          </p:cNvPicPr>
          <p:nvPr/>
        </p:nvPicPr>
        <p:blipFill>
          <a:blip r:embed="rId2"/>
          <a:srcRect b="2336"/>
          <a:stretch/>
        </p:blipFill>
        <p:spPr>
          <a:xfrm>
            <a:off x="4241830" y="601200"/>
            <a:ext cx="7503636" cy="5789365"/>
          </a:xfrm>
          <a:prstGeom prst="rect">
            <a:avLst/>
          </a:prstGeom>
        </p:spPr>
      </p:pic>
      <p:sp>
        <p:nvSpPr>
          <p:cNvPr id="6" name="Footer Placeholder 5">
            <a:extLst>
              <a:ext uri="{FF2B5EF4-FFF2-40B4-BE49-F238E27FC236}">
                <a16:creationId xmlns:a16="http://schemas.microsoft.com/office/drawing/2014/main" id="{2C1D3752-E64B-E15C-8EFC-76496A00E291}"/>
              </a:ext>
            </a:extLst>
          </p:cNvPr>
          <p:cNvSpPr>
            <a:spLocks noGrp="1"/>
          </p:cNvSpPr>
          <p:nvPr>
            <p:ph type="ftr" sz="quarter" idx="11"/>
          </p:nvPr>
        </p:nvSpPr>
        <p:spPr/>
        <p:txBody>
          <a:bodyPr/>
          <a:lstStyle/>
          <a:p>
            <a:r>
              <a:rPr lang="fr-FR" dirty="0">
                <a:solidFill>
                  <a:schemeClr val="bg1"/>
                </a:solidFill>
              </a:rPr>
              <a:t>Image source: https://paggyru.medium.com/sql-what-is-a-simple-language-dbdc2e1f5544</a:t>
            </a:r>
            <a:endParaRPr lang="en-US" dirty="0">
              <a:solidFill>
                <a:schemeClr val="bg1"/>
              </a:solidFill>
            </a:endParaRPr>
          </a:p>
        </p:txBody>
      </p:sp>
    </p:spTree>
    <p:extLst>
      <p:ext uri="{BB962C8B-B14F-4D97-AF65-F5344CB8AC3E}">
        <p14:creationId xmlns:p14="http://schemas.microsoft.com/office/powerpoint/2010/main" val="142641971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A5335-D044-A9D6-F5A6-83E3CFFAEC8B}"/>
              </a:ext>
            </a:extLst>
          </p:cNvPr>
          <p:cNvSpPr>
            <a:spLocks noGrp="1"/>
          </p:cNvSpPr>
          <p:nvPr>
            <p:ph type="title"/>
          </p:nvPr>
        </p:nvSpPr>
        <p:spPr>
          <a:xfrm>
            <a:off x="581192" y="702156"/>
            <a:ext cx="11029616" cy="550572"/>
          </a:xfrm>
        </p:spPr>
        <p:txBody>
          <a:bodyPr/>
          <a:lstStyle/>
          <a:p>
            <a:r>
              <a:rPr lang="en-US" dirty="0"/>
              <a:t>Yanan </a:t>
            </a:r>
            <a:r>
              <a:rPr lang="en-US" dirty="0" err="1"/>
              <a:t>wu</a:t>
            </a:r>
            <a:r>
              <a:rPr lang="en-US" dirty="0"/>
              <a:t> – visiting assistant professor</a:t>
            </a:r>
          </a:p>
        </p:txBody>
      </p:sp>
      <p:sp>
        <p:nvSpPr>
          <p:cNvPr id="3" name="Content Placeholder 2">
            <a:extLst>
              <a:ext uri="{FF2B5EF4-FFF2-40B4-BE49-F238E27FC236}">
                <a16:creationId xmlns:a16="http://schemas.microsoft.com/office/drawing/2014/main" id="{09C54241-0AA1-AB79-764C-33BEE4C436B4}"/>
              </a:ext>
            </a:extLst>
          </p:cNvPr>
          <p:cNvSpPr>
            <a:spLocks noGrp="1"/>
          </p:cNvSpPr>
          <p:nvPr>
            <p:ph idx="1"/>
          </p:nvPr>
        </p:nvSpPr>
        <p:spPr>
          <a:xfrm>
            <a:off x="581193" y="1371600"/>
            <a:ext cx="11029615" cy="402336"/>
          </a:xfrm>
        </p:spPr>
        <p:txBody>
          <a:bodyPr/>
          <a:lstStyle/>
          <a:p>
            <a:r>
              <a:rPr lang="en-US" dirty="0"/>
              <a:t>Education &amp; Experience</a:t>
            </a:r>
          </a:p>
        </p:txBody>
      </p:sp>
      <p:pic>
        <p:nvPicPr>
          <p:cNvPr id="5" name="Picture 4">
            <a:hlinkClick r:id="rId2"/>
            <a:extLst>
              <a:ext uri="{FF2B5EF4-FFF2-40B4-BE49-F238E27FC236}">
                <a16:creationId xmlns:a16="http://schemas.microsoft.com/office/drawing/2014/main" id="{CE1E62D1-9FDA-1F7B-7898-9F807EE6C56B}"/>
              </a:ext>
            </a:extLst>
          </p:cNvPr>
          <p:cNvPicPr>
            <a:picLocks noChangeAspect="1"/>
          </p:cNvPicPr>
          <p:nvPr/>
        </p:nvPicPr>
        <p:blipFill>
          <a:blip r:embed="rId3"/>
          <a:stretch>
            <a:fillRect/>
          </a:stretch>
        </p:blipFill>
        <p:spPr>
          <a:xfrm>
            <a:off x="2120766" y="1892808"/>
            <a:ext cx="8296977" cy="4263036"/>
          </a:xfrm>
          <a:prstGeom prst="rect">
            <a:avLst/>
          </a:prstGeom>
        </p:spPr>
      </p:pic>
    </p:spTree>
    <p:extLst>
      <p:ext uri="{BB962C8B-B14F-4D97-AF65-F5344CB8AC3E}">
        <p14:creationId xmlns:p14="http://schemas.microsoft.com/office/powerpoint/2010/main" val="1997607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73BA5FB-3344-8139-6937-0554F45FAB4F}"/>
              </a:ext>
            </a:extLst>
          </p:cNvPr>
          <p:cNvSpPr>
            <a:spLocks noGrp="1"/>
          </p:cNvSpPr>
          <p:nvPr>
            <p:ph type="title"/>
          </p:nvPr>
        </p:nvSpPr>
        <p:spPr>
          <a:xfrm>
            <a:off x="672280" y="817241"/>
            <a:ext cx="3259016" cy="628016"/>
          </a:xfrm>
        </p:spPr>
        <p:txBody>
          <a:bodyPr>
            <a:normAutofit/>
          </a:bodyPr>
          <a:lstStyle/>
          <a:p>
            <a:r>
              <a:rPr lang="en-US" dirty="0">
                <a:solidFill>
                  <a:srgbClr val="FFFFFF"/>
                </a:solidFill>
              </a:rPr>
              <a:t>WEEK 05</a:t>
            </a:r>
          </a:p>
        </p:txBody>
      </p:sp>
      <p:sp>
        <p:nvSpPr>
          <p:cNvPr id="20" name="Rectangle 19">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8" name="Rectangle 17">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4C3A8FDA-B1F0-6AF3-B987-36956E82C5F8}"/>
              </a:ext>
            </a:extLst>
          </p:cNvPr>
          <p:cNvSpPr>
            <a:spLocks noGrp="1"/>
          </p:cNvSpPr>
          <p:nvPr>
            <p:ph idx="1"/>
          </p:nvPr>
        </p:nvSpPr>
        <p:spPr>
          <a:xfrm>
            <a:off x="672280" y="1767935"/>
            <a:ext cx="3123783" cy="3671936"/>
          </a:xfrm>
        </p:spPr>
        <p:txBody>
          <a:bodyPr anchor="t">
            <a:normAutofit/>
          </a:bodyPr>
          <a:lstStyle/>
          <a:p>
            <a:r>
              <a:rPr lang="en-US" dirty="0">
                <a:solidFill>
                  <a:srgbClr val="FFFFFF"/>
                </a:solidFill>
              </a:rPr>
              <a:t>Complex Queries and Database Management</a:t>
            </a:r>
          </a:p>
          <a:p>
            <a:r>
              <a:rPr lang="en-US" dirty="0">
                <a:solidFill>
                  <a:srgbClr val="FFFFFF"/>
                </a:solidFill>
              </a:rPr>
              <a:t>Combine Information</a:t>
            </a:r>
          </a:p>
          <a:p>
            <a:r>
              <a:rPr lang="en-US" dirty="0">
                <a:solidFill>
                  <a:srgbClr val="FFFFFF"/>
                </a:solidFill>
              </a:rPr>
              <a:t>Write Queries to run faster and use less data</a:t>
            </a:r>
          </a:p>
          <a:p>
            <a:endParaRPr lang="en-US" dirty="0">
              <a:solidFill>
                <a:srgbClr val="FFFFFF"/>
              </a:solidFill>
            </a:endParaRPr>
          </a:p>
        </p:txBody>
      </p:sp>
      <p:pic>
        <p:nvPicPr>
          <p:cNvPr id="5" name="Picture 4">
            <a:extLst>
              <a:ext uri="{FF2B5EF4-FFF2-40B4-BE49-F238E27FC236}">
                <a16:creationId xmlns:a16="http://schemas.microsoft.com/office/drawing/2014/main" id="{661E98FA-ED39-0C08-5310-D3722E7C82B0}"/>
              </a:ext>
            </a:extLst>
          </p:cNvPr>
          <p:cNvPicPr>
            <a:picLocks noChangeAspect="1"/>
          </p:cNvPicPr>
          <p:nvPr/>
        </p:nvPicPr>
        <p:blipFill>
          <a:blip r:embed="rId2"/>
          <a:srcRect r="23529" b="-1"/>
          <a:stretch/>
        </p:blipFill>
        <p:spPr>
          <a:xfrm>
            <a:off x="5065776" y="979161"/>
            <a:ext cx="6350506" cy="4899678"/>
          </a:xfrm>
          <a:prstGeom prst="rect">
            <a:avLst/>
          </a:prstGeom>
        </p:spPr>
      </p:pic>
      <p:sp>
        <p:nvSpPr>
          <p:cNvPr id="6" name="Footer Placeholder 5">
            <a:extLst>
              <a:ext uri="{FF2B5EF4-FFF2-40B4-BE49-F238E27FC236}">
                <a16:creationId xmlns:a16="http://schemas.microsoft.com/office/drawing/2014/main" id="{CB833399-71BD-857A-507E-5508C918EFAB}"/>
              </a:ext>
            </a:extLst>
          </p:cNvPr>
          <p:cNvSpPr>
            <a:spLocks noGrp="1"/>
          </p:cNvSpPr>
          <p:nvPr>
            <p:ph type="ftr" sz="quarter" idx="11"/>
          </p:nvPr>
        </p:nvSpPr>
        <p:spPr/>
        <p:txBody>
          <a:bodyPr/>
          <a:lstStyle/>
          <a:p>
            <a:r>
              <a:rPr lang="fr-FR" dirty="0">
                <a:solidFill>
                  <a:schemeClr val="bg1"/>
                </a:solidFill>
              </a:rPr>
              <a:t>Image source: https://airbyte.com/data-engineering-resources/advanced-sql-concepts</a:t>
            </a:r>
            <a:endParaRPr lang="en-US" dirty="0">
              <a:solidFill>
                <a:schemeClr val="bg1"/>
              </a:solidFill>
            </a:endParaRPr>
          </a:p>
        </p:txBody>
      </p:sp>
    </p:spTree>
    <p:extLst>
      <p:ext uri="{BB962C8B-B14F-4D97-AF65-F5344CB8AC3E}">
        <p14:creationId xmlns:p14="http://schemas.microsoft.com/office/powerpoint/2010/main" val="3446124975"/>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390F6D6-422B-7962-EF5C-D568A7C82C8F}"/>
              </a:ext>
            </a:extLst>
          </p:cNvPr>
          <p:cNvSpPr>
            <a:spLocks noGrp="1"/>
          </p:cNvSpPr>
          <p:nvPr>
            <p:ph type="title"/>
          </p:nvPr>
        </p:nvSpPr>
        <p:spPr>
          <a:xfrm>
            <a:off x="609906" y="702155"/>
            <a:ext cx="3568661" cy="1269713"/>
          </a:xfrm>
        </p:spPr>
        <p:txBody>
          <a:bodyPr>
            <a:normAutofit/>
          </a:bodyPr>
          <a:lstStyle/>
          <a:p>
            <a:r>
              <a:rPr lang="en-US" dirty="0"/>
              <a:t>Week 06 &amp; week 07</a:t>
            </a:r>
          </a:p>
        </p:txBody>
      </p:sp>
      <p:sp>
        <p:nvSpPr>
          <p:cNvPr id="12" name="Rectangle 11">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0BEE8453-DF4C-3DBB-5E37-4BA59D378FD6}"/>
              </a:ext>
            </a:extLst>
          </p:cNvPr>
          <p:cNvSpPr>
            <a:spLocks noGrp="1"/>
          </p:cNvSpPr>
          <p:nvPr>
            <p:ph idx="1"/>
          </p:nvPr>
        </p:nvSpPr>
        <p:spPr>
          <a:xfrm>
            <a:off x="609906" y="2340864"/>
            <a:ext cx="3568661" cy="3634486"/>
          </a:xfrm>
        </p:spPr>
        <p:txBody>
          <a:bodyPr>
            <a:normAutofit/>
          </a:bodyPr>
          <a:lstStyle/>
          <a:p>
            <a:r>
              <a:rPr lang="en-US" dirty="0"/>
              <a:t>Proximity Analysis</a:t>
            </a:r>
          </a:p>
          <a:p>
            <a:r>
              <a:rPr lang="en-US" dirty="0"/>
              <a:t>Nearest Neighbor Search</a:t>
            </a:r>
          </a:p>
          <a:p>
            <a:endParaRPr lang="en-US" dirty="0"/>
          </a:p>
        </p:txBody>
      </p:sp>
      <p:pic>
        <p:nvPicPr>
          <p:cNvPr id="5" name="Picture 4" descr="A diagram of a rectangle&#10;&#10;Description automatically generated">
            <a:extLst>
              <a:ext uri="{FF2B5EF4-FFF2-40B4-BE49-F238E27FC236}">
                <a16:creationId xmlns:a16="http://schemas.microsoft.com/office/drawing/2014/main" id="{FE5FE924-77AA-C80C-B3DA-3F7E0F097B5C}"/>
              </a:ext>
            </a:extLst>
          </p:cNvPr>
          <p:cNvPicPr>
            <a:picLocks noChangeAspect="1"/>
          </p:cNvPicPr>
          <p:nvPr/>
        </p:nvPicPr>
        <p:blipFill>
          <a:blip r:embed="rId2"/>
          <a:stretch>
            <a:fillRect/>
          </a:stretch>
        </p:blipFill>
        <p:spPr>
          <a:xfrm>
            <a:off x="4654296" y="728835"/>
            <a:ext cx="6735272" cy="5219835"/>
          </a:xfrm>
          <a:prstGeom prst="rect">
            <a:avLst/>
          </a:prstGeom>
        </p:spPr>
      </p:pic>
      <p:sp>
        <p:nvSpPr>
          <p:cNvPr id="6" name="Footer Placeholder 5">
            <a:extLst>
              <a:ext uri="{FF2B5EF4-FFF2-40B4-BE49-F238E27FC236}">
                <a16:creationId xmlns:a16="http://schemas.microsoft.com/office/drawing/2014/main" id="{2AE8EDBD-4381-3A89-D76F-AEF1D7D6EB3B}"/>
              </a:ext>
            </a:extLst>
          </p:cNvPr>
          <p:cNvSpPr>
            <a:spLocks noGrp="1"/>
          </p:cNvSpPr>
          <p:nvPr>
            <p:ph type="ftr" sz="quarter" idx="11"/>
          </p:nvPr>
        </p:nvSpPr>
        <p:spPr/>
        <p:txBody>
          <a:bodyPr/>
          <a:lstStyle/>
          <a:p>
            <a:r>
              <a:rPr lang="fr-FR"/>
              <a:t>Image source: https://pythongis.org/part2/chapter-06/nb/07-nearest-neighbour.html</a:t>
            </a:r>
            <a:endParaRPr lang="en-US" dirty="0"/>
          </a:p>
        </p:txBody>
      </p:sp>
    </p:spTree>
    <p:extLst>
      <p:ext uri="{BB962C8B-B14F-4D97-AF65-F5344CB8AC3E}">
        <p14:creationId xmlns:p14="http://schemas.microsoft.com/office/powerpoint/2010/main" val="7269147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1D344DA-3757-1D1B-08C3-661A427AA03E}"/>
              </a:ext>
            </a:extLst>
          </p:cNvPr>
          <p:cNvSpPr>
            <a:spLocks noGrp="1"/>
          </p:cNvSpPr>
          <p:nvPr>
            <p:ph type="title"/>
          </p:nvPr>
        </p:nvSpPr>
        <p:spPr>
          <a:xfrm>
            <a:off x="672280" y="944752"/>
            <a:ext cx="3259016" cy="1462692"/>
          </a:xfrm>
        </p:spPr>
        <p:txBody>
          <a:bodyPr>
            <a:normAutofit/>
          </a:bodyPr>
          <a:lstStyle/>
          <a:p>
            <a:r>
              <a:rPr lang="en-US" dirty="0">
                <a:solidFill>
                  <a:srgbClr val="FFFFFF"/>
                </a:solidFill>
              </a:rPr>
              <a:t>WEEK 08</a:t>
            </a:r>
          </a:p>
        </p:txBody>
      </p:sp>
      <p:sp>
        <p:nvSpPr>
          <p:cNvPr id="14" name="Rectangle 13">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8" name="Rectangle 17">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C19C2DC2-FAD7-1D88-D1B1-8F7CE821E70D}"/>
              </a:ext>
            </a:extLst>
          </p:cNvPr>
          <p:cNvSpPr>
            <a:spLocks noGrp="1"/>
          </p:cNvSpPr>
          <p:nvPr>
            <p:ph idx="1"/>
          </p:nvPr>
        </p:nvSpPr>
        <p:spPr>
          <a:xfrm>
            <a:off x="671513" y="2536031"/>
            <a:ext cx="3123783" cy="3671936"/>
          </a:xfrm>
        </p:spPr>
        <p:txBody>
          <a:bodyPr anchor="t">
            <a:normAutofit/>
          </a:bodyPr>
          <a:lstStyle/>
          <a:p>
            <a:r>
              <a:rPr lang="en-US">
                <a:solidFill>
                  <a:srgbClr val="FFFFFF"/>
                </a:solidFill>
              </a:rPr>
              <a:t>No Class Meeting</a:t>
            </a:r>
          </a:p>
          <a:p>
            <a:r>
              <a:rPr lang="en-US">
                <a:solidFill>
                  <a:srgbClr val="FFFFFF"/>
                </a:solidFill>
              </a:rPr>
              <a:t>Spring Break</a:t>
            </a:r>
          </a:p>
        </p:txBody>
      </p:sp>
      <p:pic>
        <p:nvPicPr>
          <p:cNvPr id="5" name="Picture 4">
            <a:extLst>
              <a:ext uri="{FF2B5EF4-FFF2-40B4-BE49-F238E27FC236}">
                <a16:creationId xmlns:a16="http://schemas.microsoft.com/office/drawing/2014/main" id="{6135AE0E-A59C-C95A-CE57-0E2CBF23BFE4}"/>
              </a:ext>
            </a:extLst>
          </p:cNvPr>
          <p:cNvPicPr>
            <a:picLocks noChangeAspect="1"/>
          </p:cNvPicPr>
          <p:nvPr/>
        </p:nvPicPr>
        <p:blipFill>
          <a:blip r:embed="rId2"/>
          <a:srcRect t="16511" r="1" b="9615"/>
          <a:stretch/>
        </p:blipFill>
        <p:spPr>
          <a:xfrm>
            <a:off x="4241830" y="601200"/>
            <a:ext cx="7503636" cy="5789365"/>
          </a:xfrm>
          <a:prstGeom prst="rect">
            <a:avLst/>
          </a:prstGeom>
        </p:spPr>
      </p:pic>
    </p:spTree>
    <p:extLst>
      <p:ext uri="{BB962C8B-B14F-4D97-AF65-F5344CB8AC3E}">
        <p14:creationId xmlns:p14="http://schemas.microsoft.com/office/powerpoint/2010/main" val="2618341476"/>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8" name="Rectangle 17">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21" name="Rectangle 20">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a:extLst>
              <a:ext uri="{FF2B5EF4-FFF2-40B4-BE49-F238E27FC236}">
                <a16:creationId xmlns:a16="http://schemas.microsoft.com/office/drawing/2014/main" id="{6374DD57-21B0-C9F7-FEE1-4EE4DF980386}"/>
              </a:ext>
            </a:extLst>
          </p:cNvPr>
          <p:cNvSpPr>
            <a:spLocks noGrp="1"/>
          </p:cNvSpPr>
          <p:nvPr>
            <p:ph type="title"/>
          </p:nvPr>
        </p:nvSpPr>
        <p:spPr>
          <a:xfrm>
            <a:off x="517337" y="0"/>
            <a:ext cx="3412067" cy="1471496"/>
          </a:xfrm>
        </p:spPr>
        <p:txBody>
          <a:bodyPr vert="horz" lIns="91440" tIns="45720" rIns="91440" bIns="45720" rtlCol="0" anchor="b">
            <a:normAutofit/>
          </a:bodyPr>
          <a:lstStyle/>
          <a:p>
            <a:r>
              <a:rPr lang="en-US" sz="3600">
                <a:solidFill>
                  <a:srgbClr val="FFFFFF"/>
                </a:solidFill>
              </a:rPr>
              <a:t>Week 09</a:t>
            </a:r>
          </a:p>
        </p:txBody>
      </p:sp>
      <p:sp>
        <p:nvSpPr>
          <p:cNvPr id="3" name="Content Placeholder 2">
            <a:extLst>
              <a:ext uri="{FF2B5EF4-FFF2-40B4-BE49-F238E27FC236}">
                <a16:creationId xmlns:a16="http://schemas.microsoft.com/office/drawing/2014/main" id="{92EE9895-F121-76FB-E77C-33CC2893EBF7}"/>
              </a:ext>
            </a:extLst>
          </p:cNvPr>
          <p:cNvSpPr>
            <a:spLocks noGrp="1"/>
          </p:cNvSpPr>
          <p:nvPr>
            <p:ph idx="1"/>
          </p:nvPr>
        </p:nvSpPr>
        <p:spPr>
          <a:xfrm>
            <a:off x="517337" y="1616145"/>
            <a:ext cx="3412067" cy="312551"/>
          </a:xfrm>
        </p:spPr>
        <p:txBody>
          <a:bodyPr vert="horz" lIns="91440" tIns="45720" rIns="91440" bIns="45720" rtlCol="0" anchor="t">
            <a:normAutofit lnSpcReduction="10000"/>
          </a:bodyPr>
          <a:lstStyle/>
          <a:p>
            <a:pPr marL="0" indent="0">
              <a:buNone/>
            </a:pPr>
            <a:r>
              <a:rPr lang="en-US" sz="1600" kern="1200" cap="all">
                <a:solidFill>
                  <a:srgbClr val="FFFFFF">
                    <a:alpha val="75000"/>
                  </a:srgbClr>
                </a:solidFill>
                <a:latin typeface="+mn-lt"/>
                <a:ea typeface="+mn-ea"/>
                <a:cs typeface="+mn-cs"/>
              </a:rPr>
              <a:t>Geometry processing</a:t>
            </a:r>
          </a:p>
        </p:txBody>
      </p:sp>
      <p:pic>
        <p:nvPicPr>
          <p:cNvPr id="5" name="Picture 4">
            <a:extLst>
              <a:ext uri="{FF2B5EF4-FFF2-40B4-BE49-F238E27FC236}">
                <a16:creationId xmlns:a16="http://schemas.microsoft.com/office/drawing/2014/main" id="{1F372341-94F4-26DD-0C1E-B9FA2BF55184}"/>
              </a:ext>
            </a:extLst>
          </p:cNvPr>
          <p:cNvPicPr>
            <a:picLocks noChangeAspect="1"/>
          </p:cNvPicPr>
          <p:nvPr/>
        </p:nvPicPr>
        <p:blipFill>
          <a:blip r:embed="rId2"/>
          <a:stretch>
            <a:fillRect/>
          </a:stretch>
        </p:blipFill>
        <p:spPr>
          <a:xfrm>
            <a:off x="4765053" y="1565264"/>
            <a:ext cx="6764864" cy="3703762"/>
          </a:xfrm>
          <a:prstGeom prst="rect">
            <a:avLst/>
          </a:prstGeom>
        </p:spPr>
      </p:pic>
    </p:spTree>
    <p:extLst>
      <p:ext uri="{BB962C8B-B14F-4D97-AF65-F5344CB8AC3E}">
        <p14:creationId xmlns:p14="http://schemas.microsoft.com/office/powerpoint/2010/main" val="17671672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6687CC-5B24-0DFA-A469-F517B739C2B4}"/>
              </a:ext>
            </a:extLst>
          </p:cNvPr>
          <p:cNvSpPr>
            <a:spLocks noGrp="1"/>
          </p:cNvSpPr>
          <p:nvPr>
            <p:ph type="title"/>
          </p:nvPr>
        </p:nvSpPr>
        <p:spPr>
          <a:xfrm>
            <a:off x="746228" y="1037967"/>
            <a:ext cx="3054091" cy="4709131"/>
          </a:xfrm>
        </p:spPr>
        <p:txBody>
          <a:bodyPr anchor="ctr">
            <a:normAutofit/>
          </a:bodyPr>
          <a:lstStyle/>
          <a:p>
            <a:r>
              <a:rPr lang="en-US" dirty="0"/>
              <a:t>Week 10</a:t>
            </a:r>
          </a:p>
        </p:txBody>
      </p:sp>
      <p:sp>
        <p:nvSpPr>
          <p:cNvPr id="11" name="Rectangle 10">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3CC5691B-F152-0D32-0E5A-E4882BD968EF}"/>
              </a:ext>
            </a:extLst>
          </p:cNvPr>
          <p:cNvGraphicFramePr>
            <a:graphicFrameLocks noGrp="1"/>
          </p:cNvGraphicFramePr>
          <p:nvPr>
            <p:ph idx="1"/>
            <p:extLst>
              <p:ext uri="{D42A27DB-BD31-4B8C-83A1-F6EECF244321}">
                <p14:modId xmlns:p14="http://schemas.microsoft.com/office/powerpoint/2010/main" val="1428394787"/>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37765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8" name="Rectangle 17">
            <a:extLst>
              <a:ext uri="{FF2B5EF4-FFF2-40B4-BE49-F238E27FC236}">
                <a16:creationId xmlns:a16="http://schemas.microsoft.com/office/drawing/2014/main" id="{2FB82883-1DC0-4BE1-A607-009095F33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hlinkClick r:id="rId2"/>
            <a:extLst>
              <a:ext uri="{FF2B5EF4-FFF2-40B4-BE49-F238E27FC236}">
                <a16:creationId xmlns:a16="http://schemas.microsoft.com/office/drawing/2014/main" id="{DF20BA8E-FD88-2577-B7EE-F8EE4DE0B62F}"/>
              </a:ext>
            </a:extLst>
          </p:cNvPr>
          <p:cNvPicPr>
            <a:picLocks noGrp="1" noChangeAspect="1"/>
          </p:cNvPicPr>
          <p:nvPr>
            <p:ph idx="1"/>
          </p:nvPr>
        </p:nvPicPr>
        <p:blipFill>
          <a:blip r:embed="rId3"/>
          <a:srcRect t="11765"/>
          <a:stretch/>
        </p:blipFill>
        <p:spPr>
          <a:xfrm>
            <a:off x="20" y="10"/>
            <a:ext cx="12191980" cy="6857990"/>
          </a:xfrm>
          <a:prstGeom prst="rect">
            <a:avLst/>
          </a:prstGeom>
        </p:spPr>
      </p:pic>
      <p:sp>
        <p:nvSpPr>
          <p:cNvPr id="20" name="Rectangle 19">
            <a:extLst>
              <a:ext uri="{FF2B5EF4-FFF2-40B4-BE49-F238E27FC236}">
                <a16:creationId xmlns:a16="http://schemas.microsoft.com/office/drawing/2014/main" id="{9FA98EAA-A866-4C95-A2A8-44E46FBA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56000">
                <a:schemeClr val="tx1">
                  <a:alpha val="39000"/>
                </a:schemeClr>
              </a:gs>
              <a:gs pos="100000">
                <a:schemeClr val="tx1">
                  <a:alpha val="8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2E61E0-E90B-E137-2CB7-CBFEEE2F2879}"/>
              </a:ext>
            </a:extLst>
          </p:cNvPr>
          <p:cNvSpPr>
            <a:spLocks noGrp="1"/>
          </p:cNvSpPr>
          <p:nvPr>
            <p:ph type="title"/>
          </p:nvPr>
        </p:nvSpPr>
        <p:spPr>
          <a:xfrm>
            <a:off x="2159508" y="239653"/>
            <a:ext cx="7985759" cy="868823"/>
          </a:xfrm>
        </p:spPr>
        <p:txBody>
          <a:bodyPr vert="horz" lIns="91440" tIns="45720" rIns="91440" bIns="45720" rtlCol="0" anchor="b">
            <a:normAutofit/>
          </a:bodyPr>
          <a:lstStyle/>
          <a:p>
            <a:pPr algn="ctr"/>
            <a:r>
              <a:rPr lang="en-US" sz="4000" b="1" dirty="0">
                <a:solidFill>
                  <a:srgbClr val="C00000"/>
                </a:solidFill>
              </a:rPr>
              <a:t>Week 11</a:t>
            </a:r>
          </a:p>
        </p:txBody>
      </p:sp>
    </p:spTree>
    <p:extLst>
      <p:ext uri="{BB962C8B-B14F-4D97-AF65-F5344CB8AC3E}">
        <p14:creationId xmlns:p14="http://schemas.microsoft.com/office/powerpoint/2010/main" val="2758278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7F8016E-837B-4C70-B44C-E1627C028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5B9C6062-B8DD-49CC-9F05-D6DF7ABB6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0F846FCA-97FF-4271-8B97-C14BD3AA9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62DD2BC0-D31F-4903-8F54-0F60B9E3A2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2" name="Rectangle 21">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5DD39C-92AF-6AD5-5797-636C703218A7}"/>
              </a:ext>
            </a:extLst>
          </p:cNvPr>
          <p:cNvSpPr>
            <a:spLocks noGrp="1"/>
          </p:cNvSpPr>
          <p:nvPr>
            <p:ph type="title"/>
          </p:nvPr>
        </p:nvSpPr>
        <p:spPr>
          <a:xfrm>
            <a:off x="581191" y="922206"/>
            <a:ext cx="10993549" cy="715997"/>
          </a:xfrm>
        </p:spPr>
        <p:txBody>
          <a:bodyPr vert="horz" lIns="91440" tIns="45720" rIns="91440" bIns="45720" rtlCol="0" anchor="b">
            <a:normAutofit/>
          </a:bodyPr>
          <a:lstStyle/>
          <a:p>
            <a:r>
              <a:rPr lang="en-US" sz="3600" dirty="0"/>
              <a:t>Week 12</a:t>
            </a:r>
          </a:p>
        </p:txBody>
      </p:sp>
      <p:sp>
        <p:nvSpPr>
          <p:cNvPr id="3" name="Content Placeholder 2">
            <a:extLst>
              <a:ext uri="{FF2B5EF4-FFF2-40B4-BE49-F238E27FC236}">
                <a16:creationId xmlns:a16="http://schemas.microsoft.com/office/drawing/2014/main" id="{5C606285-7B1C-7020-27A6-53EECEF958F0}"/>
              </a:ext>
            </a:extLst>
          </p:cNvPr>
          <p:cNvSpPr>
            <a:spLocks noGrp="1"/>
          </p:cNvSpPr>
          <p:nvPr>
            <p:ph idx="1"/>
          </p:nvPr>
        </p:nvSpPr>
        <p:spPr>
          <a:xfrm>
            <a:off x="581194" y="1897690"/>
            <a:ext cx="10993546" cy="468233"/>
          </a:xfrm>
        </p:spPr>
        <p:txBody>
          <a:bodyPr vert="horz" lIns="91440" tIns="45720" rIns="91440" bIns="45720" rtlCol="0" anchor="t">
            <a:normAutofit/>
          </a:bodyPr>
          <a:lstStyle/>
          <a:p>
            <a:pPr marL="0" indent="0">
              <a:buNone/>
            </a:pPr>
            <a:r>
              <a:rPr lang="en-US" sz="2400" cap="all" dirty="0">
                <a:solidFill>
                  <a:schemeClr val="tx1"/>
                </a:solidFill>
              </a:rPr>
              <a:t>PostgreSQL and ArcGIS or QGIS</a:t>
            </a:r>
          </a:p>
        </p:txBody>
      </p:sp>
      <p:sp>
        <p:nvSpPr>
          <p:cNvPr id="24" name="Rectangle 23">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Rectangle 25">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Rectangle 27">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9" name="Picture 8">
            <a:extLst>
              <a:ext uri="{FF2B5EF4-FFF2-40B4-BE49-F238E27FC236}">
                <a16:creationId xmlns:a16="http://schemas.microsoft.com/office/drawing/2014/main" id="{E07B2D5C-C07A-26F0-CB3C-FAC49A79E154}"/>
              </a:ext>
            </a:extLst>
          </p:cNvPr>
          <p:cNvPicPr>
            <a:picLocks noChangeAspect="1"/>
          </p:cNvPicPr>
          <p:nvPr/>
        </p:nvPicPr>
        <p:blipFill>
          <a:blip r:embed="rId2"/>
          <a:stretch>
            <a:fillRect/>
          </a:stretch>
        </p:blipFill>
        <p:spPr>
          <a:xfrm>
            <a:off x="777602" y="3488453"/>
            <a:ext cx="3033385" cy="2210772"/>
          </a:xfrm>
          <a:prstGeom prst="rect">
            <a:avLst/>
          </a:prstGeom>
        </p:spPr>
      </p:pic>
      <p:sp>
        <p:nvSpPr>
          <p:cNvPr id="30" name="Rectangle 29">
            <a:extLst>
              <a:ext uri="{FF2B5EF4-FFF2-40B4-BE49-F238E27FC236}">
                <a16:creationId xmlns:a16="http://schemas.microsoft.com/office/drawing/2014/main" id="{CC1AF28A-413E-4A81-B68A-21C8E0517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311" y="2785013"/>
            <a:ext cx="3702878" cy="360273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9DE79D9-EEF7-4109-BAAD-44A268AAC0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275" y="2786877"/>
            <a:ext cx="3702878" cy="360273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01FFF83-9C4E-FA6C-D5B6-81CC985C198B}"/>
              </a:ext>
            </a:extLst>
          </p:cNvPr>
          <p:cNvPicPr>
            <a:picLocks noChangeAspect="1"/>
          </p:cNvPicPr>
          <p:nvPr/>
        </p:nvPicPr>
        <p:blipFill>
          <a:blip r:embed="rId3"/>
          <a:stretch>
            <a:fillRect/>
          </a:stretch>
        </p:blipFill>
        <p:spPr>
          <a:xfrm>
            <a:off x="4572566" y="3877270"/>
            <a:ext cx="3033385" cy="1436866"/>
          </a:xfrm>
          <a:prstGeom prst="rect">
            <a:avLst/>
          </a:prstGeom>
        </p:spPr>
      </p:pic>
      <p:sp>
        <p:nvSpPr>
          <p:cNvPr id="34" name="Rectangle 33">
            <a:extLst>
              <a:ext uri="{FF2B5EF4-FFF2-40B4-BE49-F238E27FC236}">
                <a16:creationId xmlns:a16="http://schemas.microsoft.com/office/drawing/2014/main" id="{E7D451ED-6B74-4886-B9C0-59FDD86988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6239" y="2790605"/>
            <a:ext cx="3702878" cy="360273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35F184C-D639-0085-40A9-4D390EF367EC}"/>
              </a:ext>
            </a:extLst>
          </p:cNvPr>
          <p:cNvPicPr>
            <a:picLocks noChangeAspect="1"/>
          </p:cNvPicPr>
          <p:nvPr/>
        </p:nvPicPr>
        <p:blipFill>
          <a:blip r:embed="rId4"/>
          <a:stretch>
            <a:fillRect/>
          </a:stretch>
        </p:blipFill>
        <p:spPr>
          <a:xfrm>
            <a:off x="8367530" y="4057214"/>
            <a:ext cx="3033385" cy="1084434"/>
          </a:xfrm>
          <a:prstGeom prst="rect">
            <a:avLst/>
          </a:prstGeom>
        </p:spPr>
      </p:pic>
    </p:spTree>
    <p:extLst>
      <p:ext uri="{BB962C8B-B14F-4D97-AF65-F5344CB8AC3E}">
        <p14:creationId xmlns:p14="http://schemas.microsoft.com/office/powerpoint/2010/main" val="3378215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C153D-63C3-607C-23E8-40FE39EA9799}"/>
              </a:ext>
            </a:extLst>
          </p:cNvPr>
          <p:cNvSpPr>
            <a:spLocks noGrp="1"/>
          </p:cNvSpPr>
          <p:nvPr>
            <p:ph type="title"/>
          </p:nvPr>
        </p:nvSpPr>
        <p:spPr>
          <a:xfrm>
            <a:off x="581192" y="702156"/>
            <a:ext cx="11029616" cy="541428"/>
          </a:xfrm>
        </p:spPr>
        <p:txBody>
          <a:bodyPr/>
          <a:lstStyle/>
          <a:p>
            <a:r>
              <a:rPr lang="en-US" dirty="0"/>
              <a:t>WEEK 13</a:t>
            </a:r>
          </a:p>
        </p:txBody>
      </p:sp>
      <p:sp>
        <p:nvSpPr>
          <p:cNvPr id="3" name="Content Placeholder 2">
            <a:extLst>
              <a:ext uri="{FF2B5EF4-FFF2-40B4-BE49-F238E27FC236}">
                <a16:creationId xmlns:a16="http://schemas.microsoft.com/office/drawing/2014/main" id="{41EEA97C-F798-C49B-F556-0807533F93C5}"/>
              </a:ext>
            </a:extLst>
          </p:cNvPr>
          <p:cNvSpPr>
            <a:spLocks noGrp="1"/>
          </p:cNvSpPr>
          <p:nvPr>
            <p:ph idx="1"/>
          </p:nvPr>
        </p:nvSpPr>
        <p:spPr>
          <a:xfrm>
            <a:off x="581191" y="1453896"/>
            <a:ext cx="11029615" cy="541428"/>
          </a:xfrm>
        </p:spPr>
        <p:txBody>
          <a:bodyPr/>
          <a:lstStyle/>
          <a:p>
            <a:r>
              <a:rPr lang="en-US" dirty="0"/>
              <a:t>PostGIS with Python</a:t>
            </a:r>
          </a:p>
        </p:txBody>
      </p:sp>
      <p:sp>
        <p:nvSpPr>
          <p:cNvPr id="5" name="TextBox 4">
            <a:extLst>
              <a:ext uri="{FF2B5EF4-FFF2-40B4-BE49-F238E27FC236}">
                <a16:creationId xmlns:a16="http://schemas.microsoft.com/office/drawing/2014/main" id="{412D672C-030C-7F19-7DAC-E9AE7E3B7CF6}"/>
              </a:ext>
            </a:extLst>
          </p:cNvPr>
          <p:cNvSpPr txBox="1"/>
          <p:nvPr/>
        </p:nvSpPr>
        <p:spPr>
          <a:xfrm>
            <a:off x="581190" y="3811116"/>
            <a:ext cx="6094476" cy="523220"/>
          </a:xfrm>
          <a:prstGeom prst="rect">
            <a:avLst/>
          </a:prstGeom>
          <a:noFill/>
        </p:spPr>
        <p:txBody>
          <a:bodyPr wrap="square">
            <a:spAutoFit/>
          </a:bodyPr>
          <a:lstStyle/>
          <a:p>
            <a:pPr>
              <a:spcBef>
                <a:spcPct val="0"/>
              </a:spcBef>
            </a:pPr>
            <a:r>
              <a:rPr lang="en-US" sz="2800" cap="all" dirty="0">
                <a:solidFill>
                  <a:schemeClr val="tx1">
                    <a:lumMod val="75000"/>
                    <a:lumOff val="25000"/>
                  </a:schemeClr>
                </a:solidFill>
                <a:latin typeface="+mj-lt"/>
                <a:ea typeface="+mj-ea"/>
                <a:cs typeface="+mj-cs"/>
              </a:rPr>
              <a:t>Week 14</a:t>
            </a:r>
          </a:p>
        </p:txBody>
      </p:sp>
      <p:sp>
        <p:nvSpPr>
          <p:cNvPr id="6" name="Content Placeholder 2">
            <a:extLst>
              <a:ext uri="{FF2B5EF4-FFF2-40B4-BE49-F238E27FC236}">
                <a16:creationId xmlns:a16="http://schemas.microsoft.com/office/drawing/2014/main" id="{BF0D4FAC-806B-E063-4858-00E48445F83C}"/>
              </a:ext>
            </a:extLst>
          </p:cNvPr>
          <p:cNvSpPr txBox="1">
            <a:spLocks/>
          </p:cNvSpPr>
          <p:nvPr/>
        </p:nvSpPr>
        <p:spPr>
          <a:xfrm>
            <a:off x="581190" y="4436626"/>
            <a:ext cx="11029615" cy="512064"/>
          </a:xfrm>
          <a:prstGeom prst="rect">
            <a:avLst/>
          </a:prstGeom>
        </p:spPr>
        <p:txBody>
          <a:bodyPr vert="horz" lIns="91440" tIns="45720" rIns="91440" bIns="45720" rtlCol="0" anchor="ctr">
            <a:normAutofit/>
          </a:bodyPr>
          <a:lst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PostGIS in Web Application</a:t>
            </a:r>
          </a:p>
        </p:txBody>
      </p:sp>
      <p:pic>
        <p:nvPicPr>
          <p:cNvPr id="8" name="Picture 7">
            <a:extLst>
              <a:ext uri="{FF2B5EF4-FFF2-40B4-BE49-F238E27FC236}">
                <a16:creationId xmlns:a16="http://schemas.microsoft.com/office/drawing/2014/main" id="{501C433A-C8C5-142A-4E5D-6A192CC75A5F}"/>
              </a:ext>
            </a:extLst>
          </p:cNvPr>
          <p:cNvPicPr>
            <a:picLocks noChangeAspect="1"/>
          </p:cNvPicPr>
          <p:nvPr/>
        </p:nvPicPr>
        <p:blipFill>
          <a:blip r:embed="rId2"/>
          <a:stretch>
            <a:fillRect/>
          </a:stretch>
        </p:blipFill>
        <p:spPr>
          <a:xfrm>
            <a:off x="4826292" y="702156"/>
            <a:ext cx="2794593" cy="2839450"/>
          </a:xfrm>
          <a:prstGeom prst="rect">
            <a:avLst/>
          </a:prstGeom>
        </p:spPr>
      </p:pic>
      <p:pic>
        <p:nvPicPr>
          <p:cNvPr id="10" name="Picture 9">
            <a:extLst>
              <a:ext uri="{FF2B5EF4-FFF2-40B4-BE49-F238E27FC236}">
                <a16:creationId xmlns:a16="http://schemas.microsoft.com/office/drawing/2014/main" id="{A6E8034E-DCBF-A94A-F360-A8BEF18CE36A}"/>
              </a:ext>
            </a:extLst>
          </p:cNvPr>
          <p:cNvPicPr>
            <a:picLocks noChangeAspect="1"/>
          </p:cNvPicPr>
          <p:nvPr/>
        </p:nvPicPr>
        <p:blipFill>
          <a:blip r:embed="rId3"/>
          <a:stretch>
            <a:fillRect/>
          </a:stretch>
        </p:blipFill>
        <p:spPr>
          <a:xfrm>
            <a:off x="8014216" y="3321711"/>
            <a:ext cx="3203258" cy="3253957"/>
          </a:xfrm>
          <a:prstGeom prst="rect">
            <a:avLst/>
          </a:prstGeom>
        </p:spPr>
      </p:pic>
    </p:spTree>
    <p:extLst>
      <p:ext uri="{BB962C8B-B14F-4D97-AF65-F5344CB8AC3E}">
        <p14:creationId xmlns:p14="http://schemas.microsoft.com/office/powerpoint/2010/main" val="1127322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749D38E-F261-1D05-9EEB-24F06A6BECBE}"/>
              </a:ext>
            </a:extLst>
          </p:cNvPr>
          <p:cNvSpPr>
            <a:spLocks noGrp="1"/>
          </p:cNvSpPr>
          <p:nvPr>
            <p:ph type="sldNum" sz="quarter" idx="4"/>
          </p:nvPr>
        </p:nvSpPr>
        <p:spPr/>
        <p:txBody>
          <a:bodyPr/>
          <a:lstStyle/>
          <a:p>
            <a:fld id="{9257DAD1-48AB-8A4C-A054-135C0212BAAD}" type="slidenum">
              <a:rPr lang="en-US" smtClean="0"/>
              <a:pPr/>
              <a:t>3</a:t>
            </a:fld>
            <a:endParaRPr lang="en-US" dirty="0"/>
          </a:p>
        </p:txBody>
      </p:sp>
      <p:grpSp>
        <p:nvGrpSpPr>
          <p:cNvPr id="3" name="Group 2"/>
          <p:cNvGrpSpPr/>
          <p:nvPr/>
        </p:nvGrpSpPr>
        <p:grpSpPr>
          <a:xfrm>
            <a:off x="43610" y="1392837"/>
            <a:ext cx="4511759" cy="4487827"/>
            <a:chOff x="1083112" y="1003039"/>
            <a:chExt cx="3383819" cy="3365870"/>
          </a:xfrm>
        </p:grpSpPr>
        <p:pic>
          <p:nvPicPr>
            <p:cNvPr id="83" name="Picture 82" descr="A cartoon snake with a speech bubble&#10;&#10;Description automatically generated">
              <a:extLst>
                <a:ext uri="{FF2B5EF4-FFF2-40B4-BE49-F238E27FC236}">
                  <a16:creationId xmlns:a16="http://schemas.microsoft.com/office/drawing/2014/main" id="{15F5CEDD-5096-5EA5-9F90-304E986A975A}"/>
                </a:ext>
              </a:extLst>
            </p:cNvPr>
            <p:cNvPicPr>
              <a:picLocks noChangeAspect="1"/>
            </p:cNvPicPr>
            <p:nvPr/>
          </p:nvPicPr>
          <p:blipFill>
            <a:blip r:embed="rId2"/>
            <a:stretch>
              <a:fillRect/>
            </a:stretch>
          </p:blipFill>
          <p:spPr>
            <a:xfrm>
              <a:off x="1708465" y="1615860"/>
              <a:ext cx="1780093" cy="1244961"/>
            </a:xfrm>
            <a:prstGeom prst="rect">
              <a:avLst/>
            </a:prstGeom>
          </p:spPr>
        </p:pic>
        <p:sp>
          <p:nvSpPr>
            <p:cNvPr id="225" name="TextBox 224">
              <a:extLst>
                <a:ext uri="{FF2B5EF4-FFF2-40B4-BE49-F238E27FC236}">
                  <a16:creationId xmlns:a16="http://schemas.microsoft.com/office/drawing/2014/main" id="{CCD09171-EE3F-331B-B7A6-3ABCFF5A58ED}"/>
                </a:ext>
              </a:extLst>
            </p:cNvPr>
            <p:cNvSpPr txBox="1"/>
            <p:nvPr/>
          </p:nvSpPr>
          <p:spPr>
            <a:xfrm>
              <a:off x="1398386" y="3006998"/>
              <a:ext cx="2599334" cy="13619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189" indent="-457189">
                <a:buAutoNum type="arabicPeriod"/>
              </a:pPr>
              <a:r>
                <a:rPr lang="en-US" sz="1600" b="1" dirty="0">
                  <a:ea typeface="Calibri"/>
                  <a:cs typeface="Calibri"/>
                </a:rPr>
                <a:t>Manipulating Spatial Data</a:t>
              </a:r>
            </a:p>
            <a:p>
              <a:pPr marL="457189" indent="-457189">
                <a:buFontTx/>
                <a:buAutoNum type="arabicPeriod"/>
              </a:pPr>
              <a:r>
                <a:rPr lang="en-US" sz="1600" b="1" dirty="0">
                  <a:ea typeface="Calibri"/>
                  <a:cs typeface="Calibri"/>
                </a:rPr>
                <a:t>Web Mapping</a:t>
              </a:r>
            </a:p>
            <a:p>
              <a:pPr marL="457189" indent="-457189">
                <a:buFontTx/>
                <a:buAutoNum type="arabicPeriod"/>
              </a:pPr>
              <a:r>
                <a:rPr lang="en-US" sz="1600" b="1" dirty="0">
                  <a:ea typeface="Calibri"/>
                  <a:cs typeface="Calibri"/>
                </a:rPr>
                <a:t>Processing Raster</a:t>
              </a:r>
            </a:p>
            <a:p>
              <a:pPr marL="457189" indent="-457189">
                <a:buFontTx/>
                <a:buAutoNum type="arabicPeriod"/>
              </a:pPr>
              <a:r>
                <a:rPr lang="en-US" sz="1600" b="1" dirty="0">
                  <a:ea typeface="Calibri"/>
                  <a:cs typeface="Calibri"/>
                </a:rPr>
                <a:t>Data Analysis</a:t>
              </a:r>
            </a:p>
            <a:p>
              <a:pPr marL="457189" indent="-457189">
                <a:buFontTx/>
                <a:buAutoNum type="arabicPeriod"/>
              </a:pPr>
              <a:r>
                <a:rPr lang="en-US" sz="1600" b="1" dirty="0">
                  <a:ea typeface="Calibri"/>
                  <a:cs typeface="Calibri"/>
                </a:rPr>
                <a:t>Creating Custom Tool</a:t>
              </a:r>
            </a:p>
            <a:p>
              <a:pPr marL="457189" indent="-457189">
                <a:buFontTx/>
                <a:buAutoNum type="arabicPeriod"/>
              </a:pPr>
              <a:r>
                <a:rPr lang="en-US" sz="1600" b="1" dirty="0">
                  <a:ea typeface="Calibri"/>
                  <a:cs typeface="Calibri"/>
                </a:rPr>
                <a:t>Data Visualization</a:t>
              </a:r>
            </a:p>
            <a:p>
              <a:pPr marL="457189" indent="-457189">
                <a:buAutoNum type="arabicPeriod"/>
              </a:pPr>
              <a:r>
                <a:rPr lang="en-US" sz="1600" b="1" dirty="0">
                  <a:ea typeface="Calibri"/>
                  <a:cs typeface="Calibri"/>
                </a:rPr>
                <a:t>…</a:t>
              </a:r>
            </a:p>
          </p:txBody>
        </p:sp>
        <p:sp>
          <p:nvSpPr>
            <p:cNvPr id="6" name="TextBox 5"/>
            <p:cNvSpPr txBox="1"/>
            <p:nvPr/>
          </p:nvSpPr>
          <p:spPr>
            <a:xfrm>
              <a:off x="1083112" y="1003039"/>
              <a:ext cx="3383819" cy="346249"/>
            </a:xfrm>
            <a:prstGeom prst="rect">
              <a:avLst/>
            </a:prstGeom>
            <a:noFill/>
          </p:spPr>
          <p:txBody>
            <a:bodyPr wrap="square" rtlCol="0">
              <a:spAutoFit/>
            </a:bodyPr>
            <a:lstStyle/>
            <a:p>
              <a:pPr indent="-285744" algn="ctr">
                <a:buFont typeface="Arial" panose="020B0604020202020204" pitchFamily="34" charset="0"/>
                <a:buChar char="•"/>
              </a:pPr>
              <a:r>
                <a:rPr lang="en-US" sz="2400" b="1" dirty="0">
                  <a:solidFill>
                    <a:srgbClr val="C00000"/>
                  </a:solidFill>
                  <a:ea typeface="Calibri"/>
                  <a:cs typeface="Calibri"/>
                </a:rPr>
                <a:t>Python Programming</a:t>
              </a:r>
            </a:p>
          </p:txBody>
        </p:sp>
      </p:grpSp>
      <p:grpSp>
        <p:nvGrpSpPr>
          <p:cNvPr id="10" name="Group 9"/>
          <p:cNvGrpSpPr/>
          <p:nvPr/>
        </p:nvGrpSpPr>
        <p:grpSpPr>
          <a:xfrm>
            <a:off x="8208835" y="1401311"/>
            <a:ext cx="3939556" cy="4227385"/>
            <a:chOff x="5240120" y="1070263"/>
            <a:chExt cx="2634872" cy="3005442"/>
          </a:xfrm>
        </p:grpSpPr>
        <p:sp>
          <p:nvSpPr>
            <p:cNvPr id="7" name="TextBox 6"/>
            <p:cNvSpPr txBox="1"/>
            <p:nvPr/>
          </p:nvSpPr>
          <p:spPr>
            <a:xfrm>
              <a:off x="5240120" y="1070263"/>
              <a:ext cx="2634872" cy="328219"/>
            </a:xfrm>
            <a:prstGeom prst="rect">
              <a:avLst/>
            </a:prstGeom>
            <a:noFill/>
          </p:spPr>
          <p:txBody>
            <a:bodyPr wrap="square" rtlCol="0">
              <a:spAutoFit/>
            </a:bodyPr>
            <a:lstStyle/>
            <a:p>
              <a:pPr marL="285744" indent="-285744" algn="ctr">
                <a:buFont typeface="Arial" panose="020B0604020202020204" pitchFamily="34" charset="0"/>
                <a:buChar char="•"/>
              </a:pPr>
              <a:r>
                <a:rPr lang="en-US" sz="2400" b="1" dirty="0">
                  <a:solidFill>
                    <a:srgbClr val="C00000"/>
                  </a:solidFill>
                  <a:ea typeface="Calibri"/>
                  <a:cs typeface="Calibri"/>
                </a:rPr>
                <a:t>Intermediate Statistics</a:t>
              </a:r>
            </a:p>
          </p:txBody>
        </p:sp>
        <p:sp>
          <p:nvSpPr>
            <p:cNvPr id="9" name="TextBox 8"/>
            <p:cNvSpPr txBox="1"/>
            <p:nvPr/>
          </p:nvSpPr>
          <p:spPr>
            <a:xfrm>
              <a:off x="5663359" y="2959762"/>
              <a:ext cx="1981132" cy="1115943"/>
            </a:xfrm>
            <a:prstGeom prst="rect">
              <a:avLst/>
            </a:prstGeom>
            <a:noFill/>
          </p:spPr>
          <p:txBody>
            <a:bodyPr wrap="square" rtlCol="0">
              <a:spAutoFit/>
            </a:bodyPr>
            <a:lstStyle/>
            <a:p>
              <a:pPr marL="342891" indent="-342891">
                <a:buAutoNum type="arabicPeriod"/>
              </a:pPr>
              <a:r>
                <a:rPr lang="en-US" sz="1600" b="1" dirty="0">
                  <a:ea typeface="Calibri"/>
                  <a:cs typeface="Calibri"/>
                </a:rPr>
                <a:t>Bivariate regression</a:t>
              </a:r>
            </a:p>
            <a:p>
              <a:pPr marL="342891" indent="-342891">
                <a:buAutoNum type="arabicPeriod"/>
              </a:pPr>
              <a:r>
                <a:rPr lang="en-US" sz="1600" b="1" dirty="0">
                  <a:ea typeface="Calibri"/>
                  <a:cs typeface="Calibri"/>
                </a:rPr>
                <a:t>Logistics regression</a:t>
              </a:r>
            </a:p>
            <a:p>
              <a:pPr marL="342891" indent="-342891">
                <a:buAutoNum type="arabicPeriod"/>
              </a:pPr>
              <a:r>
                <a:rPr lang="en-US" sz="1600" b="1" dirty="0">
                  <a:ea typeface="Calibri"/>
                  <a:cs typeface="Calibri"/>
                </a:rPr>
                <a:t>PCA </a:t>
              </a:r>
            </a:p>
            <a:p>
              <a:pPr marL="342891" indent="-342891">
                <a:buAutoNum type="arabicPeriod"/>
              </a:pPr>
              <a:r>
                <a:rPr lang="en-US" sz="1600" b="1" dirty="0">
                  <a:ea typeface="Calibri"/>
                  <a:cs typeface="Calibri"/>
                </a:rPr>
                <a:t>GWR</a:t>
              </a:r>
            </a:p>
            <a:p>
              <a:pPr marL="342891" indent="-342891">
                <a:buAutoNum type="arabicPeriod"/>
              </a:pPr>
              <a:r>
                <a:rPr lang="en-US" sz="1600" b="1" dirty="0">
                  <a:ea typeface="Calibri"/>
                  <a:cs typeface="Calibri"/>
                </a:rPr>
                <a:t>Spatial Autocorrelation</a:t>
              </a:r>
            </a:p>
            <a:p>
              <a:pPr marL="342891" indent="-342891">
                <a:buAutoNum type="arabicPeriod"/>
              </a:pPr>
              <a:r>
                <a:rPr lang="en-US" sz="1600" b="1" dirty="0">
                  <a:ea typeface="Calibri"/>
                  <a:cs typeface="Calibri"/>
                </a:rPr>
                <a:t>…</a:t>
              </a:r>
            </a:p>
          </p:txBody>
        </p:sp>
      </p:grpSp>
      <p:grpSp>
        <p:nvGrpSpPr>
          <p:cNvPr id="18" name="Group 17">
            <a:extLst>
              <a:ext uri="{FF2B5EF4-FFF2-40B4-BE49-F238E27FC236}">
                <a16:creationId xmlns:a16="http://schemas.microsoft.com/office/drawing/2014/main" id="{B0281C90-6135-3336-D57C-FB2A58B31548}"/>
              </a:ext>
            </a:extLst>
          </p:cNvPr>
          <p:cNvGrpSpPr/>
          <p:nvPr/>
        </p:nvGrpSpPr>
        <p:grpSpPr>
          <a:xfrm>
            <a:off x="9309530" y="2125897"/>
            <a:ext cx="1867473" cy="1641841"/>
            <a:chOff x="4695395" y="1409700"/>
            <a:chExt cx="1735299" cy="1723243"/>
          </a:xfrm>
        </p:grpSpPr>
        <p:pic>
          <p:nvPicPr>
            <p:cNvPr id="11" name="Graphic 10" descr="Statistics with solid fill">
              <a:extLst>
                <a:ext uri="{FF2B5EF4-FFF2-40B4-BE49-F238E27FC236}">
                  <a16:creationId xmlns:a16="http://schemas.microsoft.com/office/drawing/2014/main" id="{E7D4427E-98E7-14C0-1E5C-5344540BB2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6294" y="2218543"/>
              <a:ext cx="914400" cy="914400"/>
            </a:xfrm>
            <a:prstGeom prst="rect">
              <a:avLst/>
            </a:prstGeom>
          </p:spPr>
        </p:pic>
        <p:pic>
          <p:nvPicPr>
            <p:cNvPr id="13" name="Graphic 12" descr="Bar chart with solid fill">
              <a:extLst>
                <a:ext uri="{FF2B5EF4-FFF2-40B4-BE49-F238E27FC236}">
                  <a16:creationId xmlns:a16="http://schemas.microsoft.com/office/drawing/2014/main" id="{1DC0D482-809A-59EF-0102-E7949B9F38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22457" y="2218543"/>
              <a:ext cx="914400" cy="914400"/>
            </a:xfrm>
            <a:prstGeom prst="rect">
              <a:avLst/>
            </a:prstGeom>
          </p:spPr>
        </p:pic>
        <p:pic>
          <p:nvPicPr>
            <p:cNvPr id="15" name="Graphic 14" descr="Normal Distribution with solid fill">
              <a:extLst>
                <a:ext uri="{FF2B5EF4-FFF2-40B4-BE49-F238E27FC236}">
                  <a16:creationId xmlns:a16="http://schemas.microsoft.com/office/drawing/2014/main" id="{486717D2-11FF-1826-9DA6-A00173889F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16294" y="1409700"/>
              <a:ext cx="914400" cy="914400"/>
            </a:xfrm>
            <a:prstGeom prst="rect">
              <a:avLst/>
            </a:prstGeom>
          </p:spPr>
        </p:pic>
        <p:pic>
          <p:nvPicPr>
            <p:cNvPr id="17" name="Graphic 16" descr="Pie chart with solid fill">
              <a:extLst>
                <a:ext uri="{FF2B5EF4-FFF2-40B4-BE49-F238E27FC236}">
                  <a16:creationId xmlns:a16="http://schemas.microsoft.com/office/drawing/2014/main" id="{C9E58EB2-93FA-0BD8-A274-B216CD22CB0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695395" y="1437636"/>
              <a:ext cx="914400" cy="914400"/>
            </a:xfrm>
            <a:prstGeom prst="rect">
              <a:avLst/>
            </a:prstGeom>
          </p:spPr>
        </p:pic>
      </p:grpSp>
      <p:grpSp>
        <p:nvGrpSpPr>
          <p:cNvPr id="20" name="Group 19">
            <a:extLst>
              <a:ext uri="{FF2B5EF4-FFF2-40B4-BE49-F238E27FC236}">
                <a16:creationId xmlns:a16="http://schemas.microsoft.com/office/drawing/2014/main" id="{20CADFC4-6EFB-51AE-9409-E5DF80EE1F0B}"/>
              </a:ext>
            </a:extLst>
          </p:cNvPr>
          <p:cNvGrpSpPr/>
          <p:nvPr/>
        </p:nvGrpSpPr>
        <p:grpSpPr>
          <a:xfrm>
            <a:off x="4210414" y="1392837"/>
            <a:ext cx="3998421" cy="4482083"/>
            <a:chOff x="5240120" y="1070263"/>
            <a:chExt cx="2634872" cy="3186519"/>
          </a:xfrm>
        </p:grpSpPr>
        <p:sp>
          <p:nvSpPr>
            <p:cNvPr id="21" name="TextBox 20">
              <a:extLst>
                <a:ext uri="{FF2B5EF4-FFF2-40B4-BE49-F238E27FC236}">
                  <a16:creationId xmlns:a16="http://schemas.microsoft.com/office/drawing/2014/main" id="{112A0251-77C9-5D38-65CC-534C81A27351}"/>
                </a:ext>
              </a:extLst>
            </p:cNvPr>
            <p:cNvSpPr txBox="1"/>
            <p:nvPr/>
          </p:nvSpPr>
          <p:spPr>
            <a:xfrm>
              <a:off x="5240120" y="1070263"/>
              <a:ext cx="2634872" cy="328219"/>
            </a:xfrm>
            <a:prstGeom prst="rect">
              <a:avLst/>
            </a:prstGeom>
            <a:noFill/>
          </p:spPr>
          <p:txBody>
            <a:bodyPr wrap="square" rtlCol="0">
              <a:spAutoFit/>
            </a:bodyPr>
            <a:lstStyle/>
            <a:p>
              <a:pPr marL="285744" indent="-285744" algn="ctr">
                <a:buFont typeface="Arial" panose="020B0604020202020204" pitchFamily="34" charset="0"/>
                <a:buChar char="•"/>
              </a:pPr>
              <a:r>
                <a:rPr lang="en-US" sz="2400" b="1" dirty="0">
                  <a:solidFill>
                    <a:srgbClr val="C00000"/>
                  </a:solidFill>
                  <a:ea typeface="Calibri"/>
                  <a:cs typeface="Calibri"/>
                </a:rPr>
                <a:t>Spatial Database</a:t>
              </a:r>
            </a:p>
          </p:txBody>
        </p:sp>
        <p:sp>
          <p:nvSpPr>
            <p:cNvPr id="22" name="TextBox 21">
              <a:extLst>
                <a:ext uri="{FF2B5EF4-FFF2-40B4-BE49-F238E27FC236}">
                  <a16:creationId xmlns:a16="http://schemas.microsoft.com/office/drawing/2014/main" id="{A0E50A53-8D43-B1F6-0CBF-AD1053DCD3D7}"/>
                </a:ext>
              </a:extLst>
            </p:cNvPr>
            <p:cNvSpPr txBox="1"/>
            <p:nvPr/>
          </p:nvSpPr>
          <p:spPr>
            <a:xfrm>
              <a:off x="5591120" y="2965788"/>
              <a:ext cx="2283872" cy="1290994"/>
            </a:xfrm>
            <a:prstGeom prst="rect">
              <a:avLst/>
            </a:prstGeom>
            <a:noFill/>
          </p:spPr>
          <p:txBody>
            <a:bodyPr wrap="square" rtlCol="0">
              <a:spAutoFit/>
            </a:bodyPr>
            <a:lstStyle/>
            <a:p>
              <a:pPr marL="342891" indent="-342891">
                <a:buAutoNum type="arabicPeriod"/>
              </a:pPr>
              <a:r>
                <a:rPr lang="en-US" sz="1600" b="1" dirty="0">
                  <a:ea typeface="Calibri"/>
                  <a:cs typeface="Calibri"/>
                </a:rPr>
                <a:t>G</a:t>
              </a:r>
              <a:r>
                <a:rPr lang="en-US" altLang="zh-CN" sz="1600" b="1" dirty="0">
                  <a:ea typeface="Calibri"/>
                  <a:cs typeface="Calibri"/>
                </a:rPr>
                <a:t>eodatabase</a:t>
              </a:r>
              <a:endParaRPr lang="en-US" sz="1600" b="1" dirty="0">
                <a:ea typeface="Calibri"/>
                <a:cs typeface="Calibri"/>
              </a:endParaRPr>
            </a:p>
            <a:p>
              <a:pPr marL="342891" indent="-342891">
                <a:buAutoNum type="arabicPeriod"/>
              </a:pPr>
              <a:r>
                <a:rPr lang="en-US" sz="1600" b="1" dirty="0">
                  <a:ea typeface="Calibri"/>
                  <a:cs typeface="Calibri"/>
                </a:rPr>
                <a:t>SQL</a:t>
              </a:r>
            </a:p>
            <a:p>
              <a:pPr marL="342891" indent="-342891">
                <a:buAutoNum type="arabicPeriod"/>
              </a:pPr>
              <a:r>
                <a:rPr lang="en-US" sz="1600" b="1" dirty="0">
                  <a:ea typeface="Calibri"/>
                  <a:cs typeface="Calibri"/>
                </a:rPr>
                <a:t>Proximity Analysis</a:t>
              </a:r>
            </a:p>
            <a:p>
              <a:pPr marL="342891" indent="-342891">
                <a:buAutoNum type="arabicPeriod"/>
              </a:pPr>
              <a:r>
                <a:rPr lang="en-US" sz="1600" b="1" dirty="0">
                  <a:ea typeface="Calibri"/>
                  <a:cs typeface="Calibri"/>
                </a:rPr>
                <a:t>Geometry processing</a:t>
              </a:r>
            </a:p>
            <a:p>
              <a:pPr marL="342891" indent="-342891">
                <a:buAutoNum type="arabicPeriod"/>
              </a:pPr>
              <a:r>
                <a:rPr lang="en-US" sz="1600" b="1" dirty="0">
                  <a:ea typeface="Calibri"/>
                  <a:cs typeface="Calibri"/>
                </a:rPr>
                <a:t>Raster processing</a:t>
              </a:r>
            </a:p>
            <a:p>
              <a:pPr marL="342891" indent="-342891">
                <a:buAutoNum type="arabicPeriod"/>
              </a:pPr>
              <a:r>
                <a:rPr lang="en-US" sz="1600" b="1" dirty="0" err="1">
                  <a:ea typeface="Calibri"/>
                  <a:cs typeface="Calibri"/>
                </a:rPr>
                <a:t>PostSQL</a:t>
              </a:r>
              <a:r>
                <a:rPr lang="en-US" sz="1600" b="1" dirty="0">
                  <a:ea typeface="Calibri"/>
                  <a:cs typeface="Calibri"/>
                </a:rPr>
                <a:t> with python</a:t>
              </a:r>
            </a:p>
            <a:p>
              <a:pPr marL="342891" indent="-342891">
                <a:buAutoNum type="arabicPeriod"/>
              </a:pPr>
              <a:r>
                <a:rPr lang="en-US" sz="1600" b="1" dirty="0">
                  <a:ea typeface="Calibri"/>
                  <a:cs typeface="Calibri"/>
                </a:rPr>
                <a:t>…</a:t>
              </a:r>
            </a:p>
          </p:txBody>
        </p:sp>
      </p:grpSp>
      <p:pic>
        <p:nvPicPr>
          <p:cNvPr id="24" name="Picture 23">
            <a:extLst>
              <a:ext uri="{FF2B5EF4-FFF2-40B4-BE49-F238E27FC236}">
                <a16:creationId xmlns:a16="http://schemas.microsoft.com/office/drawing/2014/main" id="{9E781D56-7FF7-2BB8-8E3D-D7FFACBCD3BA}"/>
              </a:ext>
            </a:extLst>
          </p:cNvPr>
          <p:cNvPicPr>
            <a:picLocks noChangeAspect="1"/>
          </p:cNvPicPr>
          <p:nvPr/>
        </p:nvPicPr>
        <p:blipFill>
          <a:blip r:embed="rId11"/>
          <a:stretch>
            <a:fillRect/>
          </a:stretch>
        </p:blipFill>
        <p:spPr>
          <a:xfrm>
            <a:off x="5369761" y="2010764"/>
            <a:ext cx="1850000" cy="1881453"/>
          </a:xfrm>
          <a:prstGeom prst="rect">
            <a:avLst/>
          </a:prstGeom>
        </p:spPr>
      </p:pic>
    </p:spTree>
    <p:extLst>
      <p:ext uri="{BB962C8B-B14F-4D97-AF65-F5344CB8AC3E}">
        <p14:creationId xmlns:p14="http://schemas.microsoft.com/office/powerpoint/2010/main" val="3443984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F1ECA-D0F1-2F78-B1E7-A6D897CA6BD0}"/>
              </a:ext>
            </a:extLst>
          </p:cNvPr>
          <p:cNvSpPr>
            <a:spLocks noGrp="1"/>
          </p:cNvSpPr>
          <p:nvPr>
            <p:ph type="title"/>
          </p:nvPr>
        </p:nvSpPr>
        <p:spPr>
          <a:xfrm>
            <a:off x="581192" y="705124"/>
            <a:ext cx="11029616" cy="657332"/>
          </a:xfrm>
        </p:spPr>
        <p:txBody>
          <a:bodyPr/>
          <a:lstStyle/>
          <a:p>
            <a:r>
              <a:rPr lang="en-US" dirty="0">
                <a:solidFill>
                  <a:schemeClr val="tx1"/>
                </a:solidFill>
              </a:rPr>
              <a:t>Instructor office hour</a:t>
            </a:r>
          </a:p>
        </p:txBody>
      </p:sp>
      <p:sp>
        <p:nvSpPr>
          <p:cNvPr id="3" name="Content Placeholder 2">
            <a:extLst>
              <a:ext uri="{FF2B5EF4-FFF2-40B4-BE49-F238E27FC236}">
                <a16:creationId xmlns:a16="http://schemas.microsoft.com/office/drawing/2014/main" id="{569D9730-5649-77C6-45A3-791166962700}"/>
              </a:ext>
            </a:extLst>
          </p:cNvPr>
          <p:cNvSpPr>
            <a:spLocks noGrp="1"/>
          </p:cNvSpPr>
          <p:nvPr>
            <p:ph idx="1"/>
          </p:nvPr>
        </p:nvSpPr>
        <p:spPr>
          <a:xfrm>
            <a:off x="609600" y="1635369"/>
            <a:ext cx="8964168" cy="2607447"/>
          </a:xfrm>
        </p:spPr>
        <p:txBody>
          <a:bodyPr>
            <a:normAutofit/>
          </a:bodyPr>
          <a:lstStyle/>
          <a:p>
            <a:pPr marL="114306" marR="70485" indent="-342900" algn="just">
              <a:lnSpc>
                <a:spcPts val="1610"/>
              </a:lnSpc>
              <a:buFont typeface="Wingdings" panose="05000000000000000000" pitchFamily="2" charset="2"/>
              <a:buChar char="§"/>
            </a:pPr>
            <a:r>
              <a:rPr lang="en-US" sz="2400" dirty="0">
                <a:effectLst/>
                <a:ea typeface="SimSun" panose="02010600030101010101" pitchFamily="2" charset="-122"/>
                <a:cs typeface="Times New Roman" panose="02020603050405020304" pitchFamily="18" charset="0"/>
              </a:rPr>
              <a:t>Tuesday</a:t>
            </a:r>
            <a:r>
              <a:rPr lang="en-US" sz="2400" spc="-60" dirty="0">
                <a:effectLst/>
                <a:ea typeface="Times New Roman" panose="02020603050405020304" pitchFamily="18" charset="0"/>
                <a:cs typeface="Times New Roman" panose="02020603050405020304" pitchFamily="18" charset="0"/>
              </a:rPr>
              <a:t> </a:t>
            </a:r>
            <a:r>
              <a:rPr lang="en-US" sz="2400" dirty="0">
                <a:effectLst/>
                <a:ea typeface="Times New Roman" panose="02020603050405020304" pitchFamily="18" charset="0"/>
                <a:cs typeface="Times New Roman" panose="02020603050405020304" pitchFamily="18" charset="0"/>
              </a:rPr>
              <a:t>&amp;</a:t>
            </a:r>
            <a:r>
              <a:rPr lang="en-US" sz="2400" spc="-55" dirty="0">
                <a:effectLst/>
                <a:ea typeface="Times New Roman" panose="02020603050405020304" pitchFamily="18" charset="0"/>
                <a:cs typeface="Times New Roman" panose="02020603050405020304" pitchFamily="18" charset="0"/>
              </a:rPr>
              <a:t> </a:t>
            </a:r>
            <a:r>
              <a:rPr lang="en-US" sz="2400" spc="-10" dirty="0">
                <a:effectLst/>
                <a:ea typeface="SimSun" panose="02010600030101010101" pitchFamily="2" charset="-122"/>
                <a:cs typeface="Times New Roman" panose="02020603050405020304" pitchFamily="18" charset="0"/>
              </a:rPr>
              <a:t>Thursday</a:t>
            </a:r>
            <a:endParaRPr lang="en-US" sz="2400" dirty="0">
              <a:effectLst/>
              <a:ea typeface="Times New Roman" panose="02020603050405020304" pitchFamily="18" charset="0"/>
            </a:endParaRPr>
          </a:p>
          <a:p>
            <a:pPr marL="228595" marR="69215" lvl="1" indent="0" algn="just">
              <a:buNone/>
            </a:pPr>
            <a:r>
              <a:rPr lang="en-US" sz="2000" spc="-10" dirty="0">
                <a:effectLst/>
                <a:ea typeface="SimSun" panose="02010600030101010101" pitchFamily="2" charset="-122"/>
                <a:cs typeface="Times New Roman" panose="02020603050405020304" pitchFamily="18" charset="0"/>
              </a:rPr>
              <a:t>   1:30 pm </a:t>
            </a:r>
            <a:r>
              <a:rPr lang="en-US" sz="2000" spc="-10" dirty="0">
                <a:effectLst/>
                <a:ea typeface="SimSun" panose="02010600030101010101" pitchFamily="2" charset="-122"/>
              </a:rPr>
              <a:t>–</a:t>
            </a:r>
            <a:r>
              <a:rPr lang="en-US" sz="2000" spc="-10" dirty="0">
                <a:effectLst/>
                <a:ea typeface="SimSun" panose="02010600030101010101" pitchFamily="2" charset="-122"/>
                <a:cs typeface="Times New Roman" panose="02020603050405020304" pitchFamily="18" charset="0"/>
              </a:rPr>
              <a:t> 2: 30 pm Or By appointment</a:t>
            </a:r>
            <a:endParaRPr lang="en-US" sz="2000" dirty="0">
              <a:effectLst/>
              <a:ea typeface="Times New Roman" panose="02020603050405020304" pitchFamily="18" charset="0"/>
            </a:endParaRPr>
          </a:p>
          <a:p>
            <a:pPr marL="114306" marR="69215" indent="-342900" algn="just">
              <a:buFont typeface="Wingdings" panose="05000000000000000000" pitchFamily="2" charset="2"/>
              <a:buChar char="§"/>
            </a:pPr>
            <a:r>
              <a:rPr lang="en-US" sz="2400" dirty="0">
                <a:ea typeface="SimSun" panose="02010600030101010101" pitchFamily="2" charset="-122"/>
                <a:cs typeface="Times New Roman" panose="02020603050405020304" pitchFamily="18" charset="0"/>
              </a:rPr>
              <a:t>Office Location: </a:t>
            </a:r>
            <a:r>
              <a:rPr lang="en-US" sz="2400" spc="-10" dirty="0">
                <a:effectLst/>
                <a:ea typeface="SimSun" panose="02010600030101010101" pitchFamily="2" charset="-122"/>
                <a:cs typeface="Times New Roman" panose="02020603050405020304" pitchFamily="18" charset="0"/>
              </a:rPr>
              <a:t>Jeff 220</a:t>
            </a:r>
            <a:endParaRPr lang="en-US" sz="2400" dirty="0">
              <a:effectLst/>
              <a:ea typeface="Times New Roman" panose="02020603050405020304" pitchFamily="18" charset="0"/>
            </a:endParaRPr>
          </a:p>
          <a:p>
            <a:endParaRPr lang="en-US" sz="2400" dirty="0"/>
          </a:p>
        </p:txBody>
      </p:sp>
    </p:spTree>
    <p:extLst>
      <p:ext uri="{BB962C8B-B14F-4D97-AF65-F5344CB8AC3E}">
        <p14:creationId xmlns:p14="http://schemas.microsoft.com/office/powerpoint/2010/main" val="1073689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74546-1E76-0851-BC94-37A858966BD1}"/>
              </a:ext>
            </a:extLst>
          </p:cNvPr>
          <p:cNvSpPr>
            <a:spLocks noGrp="1"/>
          </p:cNvSpPr>
          <p:nvPr>
            <p:ph type="title"/>
          </p:nvPr>
        </p:nvSpPr>
        <p:spPr>
          <a:xfrm>
            <a:off x="581192" y="702156"/>
            <a:ext cx="11029616" cy="559716"/>
          </a:xfrm>
        </p:spPr>
        <p:txBody>
          <a:bodyPr/>
          <a:lstStyle/>
          <a:p>
            <a:r>
              <a:rPr lang="en-US" dirty="0"/>
              <a:t>Ta introduction</a:t>
            </a:r>
          </a:p>
        </p:txBody>
      </p:sp>
      <p:sp>
        <p:nvSpPr>
          <p:cNvPr id="3" name="Content Placeholder 2">
            <a:extLst>
              <a:ext uri="{FF2B5EF4-FFF2-40B4-BE49-F238E27FC236}">
                <a16:creationId xmlns:a16="http://schemas.microsoft.com/office/drawing/2014/main" id="{B9B5C6A6-F4A7-A78B-5041-F6DD403307D8}"/>
              </a:ext>
            </a:extLst>
          </p:cNvPr>
          <p:cNvSpPr>
            <a:spLocks noGrp="1"/>
          </p:cNvSpPr>
          <p:nvPr>
            <p:ph idx="1"/>
          </p:nvPr>
        </p:nvSpPr>
        <p:spPr>
          <a:xfrm>
            <a:off x="581193" y="1318668"/>
            <a:ext cx="11029615" cy="1581912"/>
          </a:xfrm>
        </p:spPr>
        <p:txBody>
          <a:bodyPr/>
          <a:lstStyle/>
          <a:p>
            <a:pPr>
              <a:lnSpc>
                <a:spcPct val="200000"/>
              </a:lnSpc>
            </a:pPr>
            <a:r>
              <a:rPr lang="en-US" dirty="0"/>
              <a:t>Office Hours: 1: 00 – 3:00 PM on Monday</a:t>
            </a:r>
          </a:p>
          <a:p>
            <a:pPr>
              <a:lnSpc>
                <a:spcPct val="200000"/>
              </a:lnSpc>
            </a:pPr>
            <a:r>
              <a:rPr lang="en-US" dirty="0"/>
              <a:t>Office Location: EROS, the first floor of the Geography Building. </a:t>
            </a:r>
          </a:p>
        </p:txBody>
      </p:sp>
    </p:spTree>
    <p:extLst>
      <p:ext uri="{BB962C8B-B14F-4D97-AF65-F5344CB8AC3E}">
        <p14:creationId xmlns:p14="http://schemas.microsoft.com/office/powerpoint/2010/main" val="1809261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BF29F-2975-8149-4D2E-13B298DAB684}"/>
              </a:ext>
            </a:extLst>
          </p:cNvPr>
          <p:cNvSpPr>
            <a:spLocks noGrp="1"/>
          </p:cNvSpPr>
          <p:nvPr>
            <p:ph type="title"/>
          </p:nvPr>
        </p:nvSpPr>
        <p:spPr>
          <a:xfrm>
            <a:off x="581192" y="702156"/>
            <a:ext cx="11029616" cy="843180"/>
          </a:xfrm>
        </p:spPr>
        <p:txBody>
          <a:bodyPr>
            <a:normAutofit/>
          </a:bodyPr>
          <a:lstStyle/>
          <a:p>
            <a:r>
              <a:rPr lang="en-US" sz="4000" dirty="0"/>
              <a:t>How about you?</a:t>
            </a:r>
          </a:p>
        </p:txBody>
      </p:sp>
      <p:sp>
        <p:nvSpPr>
          <p:cNvPr id="3" name="Content Placeholder 2">
            <a:extLst>
              <a:ext uri="{FF2B5EF4-FFF2-40B4-BE49-F238E27FC236}">
                <a16:creationId xmlns:a16="http://schemas.microsoft.com/office/drawing/2014/main" id="{F7B7FA28-2DE1-140A-6DB6-7F35DC02A2FB}"/>
              </a:ext>
            </a:extLst>
          </p:cNvPr>
          <p:cNvSpPr>
            <a:spLocks noGrp="1"/>
          </p:cNvSpPr>
          <p:nvPr>
            <p:ph idx="1"/>
          </p:nvPr>
        </p:nvSpPr>
        <p:spPr>
          <a:xfrm>
            <a:off x="581193" y="1691640"/>
            <a:ext cx="11029615" cy="4050792"/>
          </a:xfrm>
        </p:spPr>
        <p:txBody>
          <a:bodyPr>
            <a:normAutofit/>
          </a:bodyPr>
          <a:lstStyle/>
          <a:p>
            <a:pPr>
              <a:lnSpc>
                <a:spcPct val="200000"/>
              </a:lnSpc>
            </a:pPr>
            <a:r>
              <a:rPr lang="en-US" sz="2800" dirty="0"/>
              <a:t>Your background (e.g., name, major, where you come from)</a:t>
            </a:r>
          </a:p>
          <a:p>
            <a:pPr>
              <a:lnSpc>
                <a:spcPct val="200000"/>
              </a:lnSpc>
            </a:pPr>
            <a:r>
              <a:rPr lang="en-US" sz="2800" dirty="0"/>
              <a:t>What is your funniest thing that happened during your winter break?</a:t>
            </a:r>
          </a:p>
          <a:p>
            <a:pPr>
              <a:lnSpc>
                <a:spcPct val="200000"/>
              </a:lnSpc>
            </a:pPr>
            <a:r>
              <a:rPr lang="en-US" sz="2800" dirty="0"/>
              <a:t>What relevant experience do you have with spatial database?</a:t>
            </a:r>
          </a:p>
          <a:p>
            <a:pPr>
              <a:lnSpc>
                <a:spcPct val="200000"/>
              </a:lnSpc>
            </a:pPr>
            <a:r>
              <a:rPr lang="en-US" sz="2800" dirty="0"/>
              <a:t>What are your expectations for this course?</a:t>
            </a:r>
          </a:p>
        </p:txBody>
      </p:sp>
    </p:spTree>
    <p:extLst>
      <p:ext uri="{BB962C8B-B14F-4D97-AF65-F5344CB8AC3E}">
        <p14:creationId xmlns:p14="http://schemas.microsoft.com/office/powerpoint/2010/main" val="3358990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69B35-026B-D91C-AC9C-0821A1328204}"/>
              </a:ext>
            </a:extLst>
          </p:cNvPr>
          <p:cNvSpPr>
            <a:spLocks noGrp="1"/>
          </p:cNvSpPr>
          <p:nvPr>
            <p:ph type="title"/>
          </p:nvPr>
        </p:nvSpPr>
        <p:spPr>
          <a:xfrm>
            <a:off x="581192" y="702156"/>
            <a:ext cx="11029616" cy="513996"/>
          </a:xfrm>
        </p:spPr>
        <p:txBody>
          <a:bodyPr>
            <a:normAutofit fontScale="90000"/>
          </a:bodyPr>
          <a:lstStyle/>
          <a:p>
            <a:r>
              <a:rPr lang="en-US" dirty="0"/>
              <a:t>Course format</a:t>
            </a:r>
          </a:p>
        </p:txBody>
      </p:sp>
      <p:sp>
        <p:nvSpPr>
          <p:cNvPr id="3" name="Content Placeholder 2">
            <a:extLst>
              <a:ext uri="{FF2B5EF4-FFF2-40B4-BE49-F238E27FC236}">
                <a16:creationId xmlns:a16="http://schemas.microsoft.com/office/drawing/2014/main" id="{2F368300-8F49-5F38-358A-A6A4EE5B0C43}"/>
              </a:ext>
            </a:extLst>
          </p:cNvPr>
          <p:cNvSpPr>
            <a:spLocks noGrp="1"/>
          </p:cNvSpPr>
          <p:nvPr>
            <p:ph idx="1"/>
          </p:nvPr>
        </p:nvSpPr>
        <p:spPr>
          <a:xfrm>
            <a:off x="690920" y="1399032"/>
            <a:ext cx="11029615" cy="4828032"/>
          </a:xfrm>
        </p:spPr>
        <p:txBody>
          <a:bodyPr>
            <a:normAutofit fontScale="92500" lnSpcReduction="10000"/>
          </a:bodyPr>
          <a:lstStyle/>
          <a:p>
            <a:pPr>
              <a:lnSpc>
                <a:spcPct val="150000"/>
              </a:lnSpc>
            </a:pPr>
            <a:r>
              <a:rPr lang="en-US" sz="2800" dirty="0"/>
              <a:t>Lectures: Instructor &amp; TA</a:t>
            </a:r>
          </a:p>
          <a:p>
            <a:pPr lvl="1">
              <a:lnSpc>
                <a:spcPct val="150000"/>
              </a:lnSpc>
              <a:buFont typeface="Wingdings" panose="05000000000000000000" pitchFamily="2" charset="2"/>
              <a:buChar char="Ø"/>
            </a:pPr>
            <a:r>
              <a:rPr lang="en-US" sz="2800" dirty="0"/>
              <a:t>Location: </a:t>
            </a:r>
          </a:p>
          <a:p>
            <a:pPr marL="324000" lvl="1" indent="0">
              <a:lnSpc>
                <a:spcPct val="150000"/>
              </a:lnSpc>
              <a:buNone/>
            </a:pPr>
            <a:r>
              <a:rPr lang="en-US" sz="2800" dirty="0"/>
              <a:t>    10:25 – 11:40 on Monday,  Physics/Math BP310</a:t>
            </a:r>
          </a:p>
          <a:p>
            <a:pPr marL="324000" lvl="1" indent="0">
              <a:lnSpc>
                <a:spcPct val="150000"/>
              </a:lnSpc>
              <a:buNone/>
            </a:pPr>
            <a:r>
              <a:rPr lang="en-US" sz="2800" dirty="0"/>
              <a:t>    14:50 – 16:40 on Tuesday, Jonas Clark Hall JC105</a:t>
            </a:r>
          </a:p>
          <a:p>
            <a:pPr>
              <a:lnSpc>
                <a:spcPct val="150000"/>
              </a:lnSpc>
              <a:buFont typeface="Wingdings" panose="05000000000000000000" pitchFamily="2" charset="2"/>
              <a:buChar char="§"/>
            </a:pPr>
            <a:r>
              <a:rPr lang="en-US" sz="2900" dirty="0"/>
              <a:t>Labs: TA</a:t>
            </a:r>
          </a:p>
          <a:p>
            <a:pPr lvl="1">
              <a:lnSpc>
                <a:spcPct val="150000"/>
              </a:lnSpc>
              <a:buFont typeface="Wingdings" panose="05000000000000000000" pitchFamily="2" charset="2"/>
              <a:buChar char="Ø"/>
            </a:pPr>
            <a:r>
              <a:rPr lang="en-US" sz="2600" dirty="0"/>
              <a:t>Location: Physics/Math BP310</a:t>
            </a:r>
          </a:p>
          <a:p>
            <a:pPr lvl="1">
              <a:lnSpc>
                <a:spcPct val="150000"/>
              </a:lnSpc>
              <a:buFont typeface="Wingdings" panose="05000000000000000000" pitchFamily="2" charset="2"/>
              <a:buChar char="Ø"/>
            </a:pPr>
            <a:r>
              <a:rPr lang="en-US" sz="2600" dirty="0"/>
              <a:t>Time:  10:25 – 11:40 on Friday</a:t>
            </a:r>
          </a:p>
        </p:txBody>
      </p:sp>
    </p:spTree>
    <p:extLst>
      <p:ext uri="{BB962C8B-B14F-4D97-AF65-F5344CB8AC3E}">
        <p14:creationId xmlns:p14="http://schemas.microsoft.com/office/powerpoint/2010/main" val="954700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0BBEF-38EC-3502-F999-08B1B4D6F5A6}"/>
              </a:ext>
            </a:extLst>
          </p:cNvPr>
          <p:cNvSpPr>
            <a:spLocks noGrp="1"/>
          </p:cNvSpPr>
          <p:nvPr>
            <p:ph type="title"/>
          </p:nvPr>
        </p:nvSpPr>
        <p:spPr>
          <a:xfrm>
            <a:off x="581192" y="702156"/>
            <a:ext cx="11029616" cy="559716"/>
          </a:xfrm>
        </p:spPr>
        <p:txBody>
          <a:bodyPr/>
          <a:lstStyle/>
          <a:p>
            <a:r>
              <a:rPr lang="en-US" dirty="0"/>
              <a:t>learning resource</a:t>
            </a:r>
          </a:p>
        </p:txBody>
      </p:sp>
      <p:sp>
        <p:nvSpPr>
          <p:cNvPr id="3" name="Content Placeholder 2">
            <a:extLst>
              <a:ext uri="{FF2B5EF4-FFF2-40B4-BE49-F238E27FC236}">
                <a16:creationId xmlns:a16="http://schemas.microsoft.com/office/drawing/2014/main" id="{9479888D-A978-85B4-04BB-1657BFF799DD}"/>
              </a:ext>
            </a:extLst>
          </p:cNvPr>
          <p:cNvSpPr>
            <a:spLocks noGrp="1"/>
          </p:cNvSpPr>
          <p:nvPr>
            <p:ph idx="1"/>
          </p:nvPr>
        </p:nvSpPr>
        <p:spPr>
          <a:xfrm>
            <a:off x="581193" y="1453896"/>
            <a:ext cx="11029615" cy="4562856"/>
          </a:xfrm>
        </p:spPr>
        <p:txBody>
          <a:bodyPr/>
          <a:lstStyle/>
          <a:p>
            <a:r>
              <a:rPr lang="en-US" dirty="0">
                <a:solidFill>
                  <a:srgbClr val="222222"/>
                </a:solidFill>
                <a:latin typeface="Arial" panose="020B0604020202020204" pitchFamily="34" charset="0"/>
                <a:hlinkClick r:id="rId2">
                  <a:extLst>
                    <a:ext uri="{A12FA001-AC4F-418D-AE19-62706E023703}">
                      <ahyp:hlinkClr xmlns:ahyp="http://schemas.microsoft.com/office/drawing/2018/hyperlinkcolor" val="tx"/>
                    </a:ext>
                  </a:extLst>
                </a:hlinkClick>
              </a:rPr>
              <a:t>Introduction to PostGIS</a:t>
            </a:r>
            <a:endParaRPr lang="en-US" dirty="0">
              <a:solidFill>
                <a:srgbClr val="222222"/>
              </a:solidFill>
              <a:latin typeface="Arial" panose="020B0604020202020204" pitchFamily="34" charset="0"/>
            </a:endParaRPr>
          </a:p>
          <a:p>
            <a:endParaRPr lang="en-US" dirty="0">
              <a:solidFill>
                <a:srgbClr val="222222"/>
              </a:solidFill>
              <a:latin typeface="Arial" panose="020B0604020202020204" pitchFamily="34" charset="0"/>
            </a:endParaRPr>
          </a:p>
          <a:p>
            <a:r>
              <a:rPr lang="en-US" dirty="0">
                <a:solidFill>
                  <a:srgbClr val="222222"/>
                </a:solidFill>
                <a:latin typeface="Arial" panose="020B0604020202020204" pitchFamily="34" charset="0"/>
                <a:hlinkClick r:id="rId3">
                  <a:extLst>
                    <a:ext uri="{A12FA001-AC4F-418D-AE19-62706E023703}">
                      <ahyp:hlinkClr xmlns:ahyp="http://schemas.microsoft.com/office/drawing/2018/hyperlinkcolor" val="tx"/>
                    </a:ext>
                  </a:extLst>
                </a:hlinkClick>
              </a:rPr>
              <a:t>W</a:t>
            </a:r>
            <a:r>
              <a:rPr lang="en-US" altLang="zh-CN" dirty="0">
                <a:solidFill>
                  <a:srgbClr val="222222"/>
                </a:solidFill>
                <a:latin typeface="Arial" panose="020B0604020202020204" pitchFamily="34" charset="0"/>
                <a:hlinkClick r:id="rId3">
                  <a:extLst>
                    <a:ext uri="{A12FA001-AC4F-418D-AE19-62706E023703}">
                      <ahyp:hlinkClr xmlns:ahyp="http://schemas.microsoft.com/office/drawing/2018/hyperlinkcolor" val="tx"/>
                    </a:ext>
                  </a:extLst>
                </a:hlinkClick>
              </a:rPr>
              <a:t>elcome to </a:t>
            </a:r>
            <a:r>
              <a:rPr lang="en-US" altLang="zh-CN" dirty="0" err="1">
                <a:solidFill>
                  <a:srgbClr val="222222"/>
                </a:solidFill>
                <a:latin typeface="Arial" panose="020B0604020202020204" pitchFamily="34" charset="0"/>
                <a:hlinkClick r:id="rId3">
                  <a:extLst>
                    <a:ext uri="{A12FA001-AC4F-418D-AE19-62706E023703}">
                      <ahyp:hlinkClr xmlns:ahyp="http://schemas.microsoft.com/office/drawing/2018/hyperlinkcolor" val="tx"/>
                    </a:ext>
                  </a:extLst>
                </a:hlinkClick>
              </a:rPr>
              <a:t>PostGIS</a:t>
            </a:r>
            <a:r>
              <a:rPr lang="en-US" altLang="zh-CN" dirty="0">
                <a:solidFill>
                  <a:srgbClr val="222222"/>
                </a:solidFill>
                <a:latin typeface="Arial" panose="020B0604020202020204" pitchFamily="34" charset="0"/>
                <a:hlinkClick r:id="rId3">
                  <a:extLst>
                    <a:ext uri="{A12FA001-AC4F-418D-AE19-62706E023703}">
                      <ahyp:hlinkClr xmlns:ahyp="http://schemas.microsoft.com/office/drawing/2018/hyperlinkcolor" val="tx"/>
                    </a:ext>
                  </a:extLst>
                </a:hlinkClick>
              </a:rPr>
              <a:t> Book</a:t>
            </a:r>
            <a:endParaRPr lang="en-US" altLang="zh-CN" dirty="0">
              <a:solidFill>
                <a:srgbClr val="222222"/>
              </a:solidFill>
              <a:latin typeface="Arial" panose="020B0604020202020204" pitchFamily="34" charset="0"/>
            </a:endParaRPr>
          </a:p>
          <a:p>
            <a:endParaRPr lang="en-US" dirty="0">
              <a:solidFill>
                <a:srgbClr val="222222"/>
              </a:solidFill>
              <a:latin typeface="Arial" panose="020B0604020202020204" pitchFamily="34" charset="0"/>
            </a:endParaRPr>
          </a:p>
          <a:p>
            <a:r>
              <a:rPr lang="en-US" dirty="0">
                <a:solidFill>
                  <a:srgbClr val="222222"/>
                </a:solidFill>
                <a:latin typeface="Arial" panose="020B0604020202020204" pitchFamily="34" charset="0"/>
                <a:hlinkClick r:id="rId4">
                  <a:extLst>
                    <a:ext uri="{A12FA001-AC4F-418D-AE19-62706E023703}">
                      <ahyp:hlinkClr xmlns:ahyp="http://schemas.microsoft.com/office/drawing/2018/hyperlinkcolor" val="tx"/>
                    </a:ext>
                  </a:extLst>
                </a:hlinkClick>
              </a:rPr>
              <a:t>Other Training Materials </a:t>
            </a:r>
            <a:endParaRPr lang="en-US" dirty="0">
              <a:solidFill>
                <a:srgbClr val="222222"/>
              </a:solidFill>
              <a:latin typeface="Arial" panose="020B0604020202020204" pitchFamily="34" charset="0"/>
            </a:endParaRPr>
          </a:p>
          <a:p>
            <a:endParaRPr lang="en-US" dirty="0">
              <a:solidFill>
                <a:srgbClr val="222222"/>
              </a:solidFill>
              <a:latin typeface="Arial" panose="020B0604020202020204" pitchFamily="34" charset="0"/>
            </a:endParaRPr>
          </a:p>
          <a:p>
            <a:r>
              <a:rPr lang="en-US" dirty="0">
                <a:solidFill>
                  <a:srgbClr val="222222"/>
                </a:solidFill>
                <a:latin typeface="Arial" panose="020B0604020202020204" pitchFamily="34" charset="0"/>
                <a:hlinkClick r:id="rId5">
                  <a:extLst>
                    <a:ext uri="{A12FA001-AC4F-418D-AE19-62706E023703}">
                      <ahyp:hlinkClr xmlns:ahyp="http://schemas.microsoft.com/office/drawing/2018/hyperlinkcolor" val="tx"/>
                    </a:ext>
                  </a:extLst>
                </a:hlinkClick>
              </a:rPr>
              <a:t>Official Manual about </a:t>
            </a:r>
            <a:r>
              <a:rPr lang="en-US" dirty="0" err="1">
                <a:solidFill>
                  <a:srgbClr val="222222"/>
                </a:solidFill>
                <a:latin typeface="Arial" panose="020B0604020202020204" pitchFamily="34" charset="0"/>
                <a:hlinkClick r:id="rId5">
                  <a:extLst>
                    <a:ext uri="{A12FA001-AC4F-418D-AE19-62706E023703}">
                      <ahyp:hlinkClr xmlns:ahyp="http://schemas.microsoft.com/office/drawing/2018/hyperlinkcolor" val="tx"/>
                    </a:ext>
                  </a:extLst>
                </a:hlinkClick>
              </a:rPr>
              <a:t>PostGIS</a:t>
            </a:r>
            <a:endParaRPr lang="en-US" dirty="0">
              <a:solidFill>
                <a:srgbClr val="222222"/>
              </a:solidFill>
              <a:latin typeface="Arial" panose="020B0604020202020204" pitchFamily="34" charset="0"/>
            </a:endParaRPr>
          </a:p>
          <a:p>
            <a:endParaRPr lang="en-US" dirty="0">
              <a:solidFill>
                <a:srgbClr val="222222"/>
              </a:solidFill>
              <a:latin typeface="Arial" panose="020B0604020202020204" pitchFamily="34" charset="0"/>
            </a:endParaRPr>
          </a:p>
          <a:p>
            <a:r>
              <a:rPr lang="en-US" dirty="0">
                <a:solidFill>
                  <a:srgbClr val="222222"/>
                </a:solidFill>
                <a:latin typeface="Arial" panose="020B0604020202020204" pitchFamily="34" charset="0"/>
              </a:rPr>
              <a:t>Obe, R., &amp; Hsu, L. S. (2021). </a:t>
            </a:r>
            <a:r>
              <a:rPr lang="en-US" dirty="0" err="1">
                <a:solidFill>
                  <a:srgbClr val="222222"/>
                </a:solidFill>
                <a:latin typeface="Arial" panose="020B0604020202020204" pitchFamily="34" charset="0"/>
                <a:hlinkClick r:id="rId6">
                  <a:extLst>
                    <a:ext uri="{A12FA001-AC4F-418D-AE19-62706E023703}">
                      <ahyp:hlinkClr xmlns:ahyp="http://schemas.microsoft.com/office/drawing/2018/hyperlinkcolor" val="tx"/>
                    </a:ext>
                  </a:extLst>
                </a:hlinkClick>
              </a:rPr>
              <a:t>PostGIS</a:t>
            </a:r>
            <a:r>
              <a:rPr lang="en-US" dirty="0">
                <a:solidFill>
                  <a:srgbClr val="222222"/>
                </a:solidFill>
                <a:latin typeface="Arial" panose="020B0604020202020204" pitchFamily="34" charset="0"/>
                <a:hlinkClick r:id="rId6">
                  <a:extLst>
                    <a:ext uri="{A12FA001-AC4F-418D-AE19-62706E023703}">
                      <ahyp:hlinkClr xmlns:ahyp="http://schemas.microsoft.com/office/drawing/2018/hyperlinkcolor" val="tx"/>
                    </a:ext>
                  </a:extLst>
                </a:hlinkClick>
              </a:rPr>
              <a:t> in action</a:t>
            </a:r>
            <a:r>
              <a:rPr lang="en-US" dirty="0">
                <a:solidFill>
                  <a:srgbClr val="222222"/>
                </a:solidFill>
                <a:latin typeface="Arial" panose="020B0604020202020204" pitchFamily="34" charset="0"/>
              </a:rPr>
              <a:t>. Simon and Schuster.</a:t>
            </a:r>
          </a:p>
          <a:p>
            <a:endParaRPr lang="en-US" dirty="0"/>
          </a:p>
        </p:txBody>
      </p:sp>
    </p:spTree>
    <p:extLst>
      <p:ext uri="{BB962C8B-B14F-4D97-AF65-F5344CB8AC3E}">
        <p14:creationId xmlns:p14="http://schemas.microsoft.com/office/powerpoint/2010/main" val="3829204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25BEA-F835-5188-91C9-2F7211B9D48A}"/>
              </a:ext>
            </a:extLst>
          </p:cNvPr>
          <p:cNvSpPr>
            <a:spLocks noGrp="1"/>
          </p:cNvSpPr>
          <p:nvPr>
            <p:ph type="title"/>
          </p:nvPr>
        </p:nvSpPr>
        <p:spPr>
          <a:xfrm>
            <a:off x="581192" y="702156"/>
            <a:ext cx="11029616" cy="559716"/>
          </a:xfrm>
        </p:spPr>
        <p:txBody>
          <a:bodyPr/>
          <a:lstStyle/>
          <a:p>
            <a:r>
              <a:rPr lang="en-US" dirty="0"/>
              <a:t>Course requirements</a:t>
            </a:r>
          </a:p>
        </p:txBody>
      </p:sp>
      <p:sp>
        <p:nvSpPr>
          <p:cNvPr id="3" name="Content Placeholder 2">
            <a:extLst>
              <a:ext uri="{FF2B5EF4-FFF2-40B4-BE49-F238E27FC236}">
                <a16:creationId xmlns:a16="http://schemas.microsoft.com/office/drawing/2014/main" id="{2D67FD95-1CD0-E227-926C-BDF162BB830E}"/>
              </a:ext>
            </a:extLst>
          </p:cNvPr>
          <p:cNvSpPr>
            <a:spLocks noGrp="1"/>
          </p:cNvSpPr>
          <p:nvPr>
            <p:ph idx="1"/>
          </p:nvPr>
        </p:nvSpPr>
        <p:spPr>
          <a:xfrm>
            <a:off x="581192" y="1892807"/>
            <a:ext cx="11029615" cy="3227833"/>
          </a:xfrm>
        </p:spPr>
        <p:txBody>
          <a:bodyPr>
            <a:noAutofit/>
          </a:bodyPr>
          <a:lstStyle/>
          <a:p>
            <a:r>
              <a:rPr lang="en-US" sz="2400" b="0" i="0" u="none" strike="noStrike" baseline="0" dirty="0">
                <a:solidFill>
                  <a:srgbClr val="000000"/>
                </a:solidFill>
                <a:latin typeface="Calibri" panose="020F0502020204030204" pitchFamily="34" charset="0"/>
              </a:rPr>
              <a:t>Labs: 9 labs in total</a:t>
            </a:r>
          </a:p>
          <a:p>
            <a:pPr marL="324000" lvl="1" indent="0">
              <a:buNone/>
            </a:pPr>
            <a:r>
              <a:rPr lang="en-US" sz="2200" b="0" i="0" u="none" strike="noStrike" baseline="0" dirty="0">
                <a:solidFill>
                  <a:srgbClr val="000000"/>
                </a:solidFill>
                <a:latin typeface="Calibri" panose="020F0502020204030204" pitchFamily="34" charset="0"/>
              </a:rPr>
              <a:t>For any graded assignment, if the you do not agree with the grade received, the instructor and TA must be notified within one week after the assignment is graded.</a:t>
            </a:r>
          </a:p>
          <a:p>
            <a:pPr marL="324000" lvl="1" indent="0">
              <a:buNone/>
            </a:pPr>
            <a:endParaRPr lang="en-US" sz="2200" b="0" i="0" u="none" strike="noStrike" baseline="0" dirty="0">
              <a:solidFill>
                <a:srgbClr val="000000"/>
              </a:solidFill>
              <a:latin typeface="Calibri" panose="020F0502020204030204" pitchFamily="34" charset="0"/>
            </a:endParaRPr>
          </a:p>
          <a:p>
            <a:r>
              <a:rPr lang="en-US" sz="2400" dirty="0">
                <a:solidFill>
                  <a:srgbClr val="000000"/>
                </a:solidFill>
                <a:latin typeface="Calibri" panose="020F0502020204030204" pitchFamily="34" charset="0"/>
              </a:rPr>
              <a:t>Late policy for lab</a:t>
            </a:r>
          </a:p>
          <a:p>
            <a:endParaRPr lang="en-US" sz="2400" dirty="0">
              <a:solidFill>
                <a:srgbClr val="000000"/>
              </a:solidFill>
              <a:latin typeface="Calibri" panose="020F0502020204030204" pitchFamily="34" charset="0"/>
            </a:endParaRPr>
          </a:p>
          <a:p>
            <a:r>
              <a:rPr lang="en-US" sz="2400" dirty="0">
                <a:solidFill>
                  <a:srgbClr val="000000"/>
                </a:solidFill>
                <a:latin typeface="Calibri" panose="020F0502020204030204" pitchFamily="34" charset="0"/>
              </a:rPr>
              <a:t>Final project (oral presentation and paper report)</a:t>
            </a:r>
          </a:p>
        </p:txBody>
      </p:sp>
    </p:spTree>
    <p:extLst>
      <p:ext uri="{BB962C8B-B14F-4D97-AF65-F5344CB8AC3E}">
        <p14:creationId xmlns:p14="http://schemas.microsoft.com/office/powerpoint/2010/main" val="2680321299"/>
      </p:ext>
    </p:extLst>
  </p:cSld>
  <p:clrMapOvr>
    <a:masterClrMapping/>
  </p:clrMapOvr>
</p:sld>
</file>

<file path=ppt/theme/theme1.xml><?xml version="1.0" encoding="utf-8"?>
<a:theme xmlns:a="http://schemas.openxmlformats.org/drawingml/2006/main" name="DividendVTI">
  <a:themeElements>
    <a:clrScheme name="AnalogousFromLightSeed_2SEEDS">
      <a:dk1>
        <a:srgbClr val="000000"/>
      </a:dk1>
      <a:lt1>
        <a:srgbClr val="FFFFFF"/>
      </a:lt1>
      <a:dk2>
        <a:srgbClr val="22363C"/>
      </a:dk2>
      <a:lt2>
        <a:srgbClr val="E2E6E8"/>
      </a:lt2>
      <a:accent1>
        <a:srgbClr val="C18C78"/>
      </a:accent1>
      <a:accent2>
        <a:srgbClr val="CC9099"/>
      </a:accent2>
      <a:accent3>
        <a:srgbClr val="B19F77"/>
      </a:accent3>
      <a:accent4>
        <a:srgbClr val="6DAFA2"/>
      </a:accent4>
      <a:accent5>
        <a:srgbClr val="70ACBC"/>
      </a:accent5>
      <a:accent6>
        <a:srgbClr val="7893C1"/>
      </a:accent6>
      <a:hlink>
        <a:srgbClr val="5E8A9B"/>
      </a:hlink>
      <a:folHlink>
        <a:srgbClr val="7F7F7F"/>
      </a:folHlink>
    </a:clrScheme>
    <a:fontScheme name="Custom 1">
      <a:majorFont>
        <a:latin typeface="Calibri"/>
        <a:ea typeface=""/>
        <a:cs typeface=""/>
      </a:majorFont>
      <a:minorFont>
        <a:latin typeface="Calibri"/>
        <a:ea typeface=""/>
        <a:cs typeface=""/>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5B99180-D39A-4ED5-ABE5-B44ECCA8FE6C}">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Retrospect</Template>
  <TotalTime>3635</TotalTime>
  <Words>1062</Words>
  <Application>Microsoft Office PowerPoint</Application>
  <PresentationFormat>Widescreen</PresentationFormat>
  <Paragraphs>192</Paragraphs>
  <Slides>27</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27</vt:i4>
      </vt:variant>
    </vt:vector>
  </HeadingPairs>
  <TitlesOfParts>
    <vt:vector size="43" baseType="lpstr">
      <vt:lpstr>Arila</vt:lpstr>
      <vt:lpstr>Sanchez</vt:lpstr>
      <vt:lpstr>SimSun</vt:lpstr>
      <vt:lpstr>source-serif-pro</vt:lpstr>
      <vt:lpstr>Aptos</vt:lpstr>
      <vt:lpstr>Arial</vt:lpstr>
      <vt:lpstr>Bebas Neue</vt:lpstr>
      <vt:lpstr>Calibri</vt:lpstr>
      <vt:lpstr>Courier New</vt:lpstr>
      <vt:lpstr>Gill Sans MT</vt:lpstr>
      <vt:lpstr>Open Sans</vt:lpstr>
      <vt:lpstr>Source Sans Pro</vt:lpstr>
      <vt:lpstr>Times New Roman</vt:lpstr>
      <vt:lpstr>Wingdings</vt:lpstr>
      <vt:lpstr>Wingdings 2</vt:lpstr>
      <vt:lpstr>DividendVTI</vt:lpstr>
      <vt:lpstr>WEEK 01</vt:lpstr>
      <vt:lpstr>Yanan wu – visiting assistant professor</vt:lpstr>
      <vt:lpstr>PowerPoint Presentation</vt:lpstr>
      <vt:lpstr>Instructor office hour</vt:lpstr>
      <vt:lpstr>Ta introduction</vt:lpstr>
      <vt:lpstr>How about you?</vt:lpstr>
      <vt:lpstr>Course format</vt:lpstr>
      <vt:lpstr>learning resource</vt:lpstr>
      <vt:lpstr>Course requirements</vt:lpstr>
      <vt:lpstr>gRADE</vt:lpstr>
      <vt:lpstr>Important dates</vt:lpstr>
      <vt:lpstr>COURSE WEBSITEs ON GITHUB</vt:lpstr>
      <vt:lpstr>PowerPoint Presentation</vt:lpstr>
      <vt:lpstr>PowerPoint Presentation</vt:lpstr>
      <vt:lpstr>WEEK 01   lecture session</vt:lpstr>
      <vt:lpstr>Week 01</vt:lpstr>
      <vt:lpstr>Week 02</vt:lpstr>
      <vt:lpstr>Week 03</vt:lpstr>
      <vt:lpstr>Week 04</vt:lpstr>
      <vt:lpstr>WEEK 05</vt:lpstr>
      <vt:lpstr>Week 06 &amp; week 07</vt:lpstr>
      <vt:lpstr>WEEK 08</vt:lpstr>
      <vt:lpstr>Week 09</vt:lpstr>
      <vt:lpstr>Week 10</vt:lpstr>
      <vt:lpstr>Week 11</vt:lpstr>
      <vt:lpstr>Week 12</vt:lpstr>
      <vt:lpstr>WEEK 13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Yanan Wu</dc:creator>
  <cp:lastModifiedBy>Wu, Yanan</cp:lastModifiedBy>
  <cp:revision>23</cp:revision>
  <dcterms:created xsi:type="dcterms:W3CDTF">2024-12-11T19:51:45Z</dcterms:created>
  <dcterms:modified xsi:type="dcterms:W3CDTF">2025-01-12T19:49:00Z</dcterms:modified>
</cp:coreProperties>
</file>